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4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5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6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7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9" r:id="rId2"/>
    <p:sldMasterId id="2147483704" r:id="rId3"/>
    <p:sldMasterId id="2147483726" r:id="rId4"/>
    <p:sldMasterId id="2147483748" r:id="rId5"/>
    <p:sldMasterId id="2147483770" r:id="rId6"/>
    <p:sldMasterId id="2147483792" r:id="rId7"/>
    <p:sldMasterId id="2147483814" r:id="rId8"/>
    <p:sldMasterId id="2147483836" r:id="rId9"/>
  </p:sldMasterIdLst>
  <p:notesMasterIdLst>
    <p:notesMasterId r:id="rId11"/>
  </p:notesMasterIdLst>
  <p:handoutMasterIdLst>
    <p:handoutMasterId r:id="rId12"/>
  </p:handoutMasterIdLst>
  <p:sldIdLst>
    <p:sldId id="257" r:id="rId10"/>
  </p:sldIdLst>
  <p:sldSz cx="12192000" cy="6858000"/>
  <p:notesSz cx="6858000" cy="9144000"/>
  <p:embeddedFontLst>
    <p:embeddedFont>
      <p:font typeface="Inter" panose="02000503000000020004" pitchFamily="2" charset="0"/>
      <p:regular r:id="rId13"/>
      <p:bold r:id="rId14"/>
      <p:italic r:id="rId15"/>
      <p:boldItalic r:id="rId16"/>
    </p:embeddedFont>
    <p:embeddedFont>
      <p:font typeface="Inter Tight" pitchFamily="2" charset="0"/>
      <p:regular r:id="rId17"/>
      <p:bold r:id="rId18"/>
      <p:italic r:id="rId19"/>
      <p:boldItalic r:id="rId20"/>
    </p:embeddedFont>
    <p:embeddedFont>
      <p:font typeface="Inter Tight Medium" pitchFamily="2" charset="0"/>
      <p:regular r:id="rId21"/>
      <p:bold r:id="rId22"/>
      <p:italic r:id="rId23"/>
      <p:boldItalic r:id="rId24"/>
    </p:embeddedFont>
    <p:embeddedFont>
      <p:font typeface="Inter Tight SemiBold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5548"/>
    <a:srgbClr val="EB7451"/>
    <a:srgbClr val="E0C05B"/>
    <a:srgbClr val="B358CB"/>
    <a:srgbClr val="2BBD66"/>
    <a:srgbClr val="46BBC2"/>
    <a:srgbClr val="9BCF31"/>
    <a:srgbClr val="616BF2"/>
    <a:srgbClr val="DBE5E6"/>
    <a:srgbClr val="007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1"/>
    <p:restoredTop sz="94673"/>
  </p:normalViewPr>
  <p:slideViewPr>
    <p:cSldViewPr snapToGrid="0">
      <p:cViewPr>
        <p:scale>
          <a:sx n="121" d="100"/>
          <a:sy n="121" d="100"/>
        </p:scale>
        <p:origin x="859" y="-10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Master" Target="slideMasters/slideMaster7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1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7EFCBC-DF1F-B359-93F9-966E81EB44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1C9E87-3857-4B42-3401-80F87771D3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4C9F0-E5F2-F84E-AE38-F694E9957C89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52D82-C577-E25E-8787-5578175BE1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52902-BD49-AD10-F02E-37ED334CA2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89CD4-B9CE-C44A-916E-45A95DFE8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10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D61BF-C133-6C48-B65C-165E6EF15DC8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548AF-FC4F-0D44-A682-BA2E61524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51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9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9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ed">
    <p:bg>
      <p:bgPr>
        <a:solidFill>
          <a:srgbClr val="007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96C7308-3B85-5402-EC58-D69D2A94BA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817" y="46805"/>
            <a:ext cx="2991677" cy="130772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1C081B1-F609-C950-5748-82B05AC6D827}"/>
              </a:ext>
            </a:extLst>
          </p:cNvPr>
          <p:cNvGrpSpPr/>
          <p:nvPr userDrawn="1"/>
        </p:nvGrpSpPr>
        <p:grpSpPr>
          <a:xfrm>
            <a:off x="381000" y="6427491"/>
            <a:ext cx="11430000" cy="76846"/>
            <a:chOff x="381000" y="6427491"/>
            <a:chExt cx="11430000" cy="7684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A375F44-8B88-6802-BDC2-4CEAC78BFFF9}"/>
                </a:ext>
              </a:extLst>
            </p:cNvPr>
            <p:cNvCxnSpPr/>
            <p:nvPr userDrawn="1"/>
          </p:nvCxnSpPr>
          <p:spPr>
            <a:xfrm>
              <a:off x="381000" y="6461501"/>
              <a:ext cx="11430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5252B37-38AC-D6E9-9387-6B6243425F31}"/>
                </a:ext>
              </a:extLst>
            </p:cNvPr>
            <p:cNvSpPr/>
            <p:nvPr userDrawn="1"/>
          </p:nvSpPr>
          <p:spPr>
            <a:xfrm>
              <a:off x="4862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927ADC2-12F8-59E9-B45B-2C43563DD266}"/>
                </a:ext>
              </a:extLst>
            </p:cNvPr>
            <p:cNvSpPr/>
            <p:nvPr userDrawn="1"/>
          </p:nvSpPr>
          <p:spPr>
            <a:xfrm>
              <a:off x="64641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619496B-1E14-F0E9-6716-7C1C8F1D72C5}"/>
                </a:ext>
              </a:extLst>
            </p:cNvPr>
            <p:cNvSpPr/>
            <p:nvPr userDrawn="1"/>
          </p:nvSpPr>
          <p:spPr>
            <a:xfrm>
              <a:off x="8633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D3C2842-8503-C0B2-8390-065BA59E6133}"/>
                </a:ext>
              </a:extLst>
            </p:cNvPr>
            <p:cNvSpPr/>
            <p:nvPr userDrawn="1"/>
          </p:nvSpPr>
          <p:spPr>
            <a:xfrm>
              <a:off x="119918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81CBAF6-5E2F-45C7-455D-D62699A4F118}"/>
                </a:ext>
              </a:extLst>
            </p:cNvPr>
            <p:cNvSpPr/>
            <p:nvPr userDrawn="1"/>
          </p:nvSpPr>
          <p:spPr>
            <a:xfrm>
              <a:off x="17054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C39032A-21A5-B346-DEE6-326FE82D63C6}"/>
                </a:ext>
              </a:extLst>
            </p:cNvPr>
            <p:cNvSpPr/>
            <p:nvPr userDrawn="1"/>
          </p:nvSpPr>
          <p:spPr>
            <a:xfrm>
              <a:off x="2495874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1E7BA09-508B-890F-5790-820D0C25E7DA}"/>
                </a:ext>
              </a:extLst>
            </p:cNvPr>
            <p:cNvSpPr/>
            <p:nvPr userDrawn="1"/>
          </p:nvSpPr>
          <p:spPr>
            <a:xfrm>
              <a:off x="342060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C781F97-2DEB-C41D-0D8A-D12BAB17AE0C}"/>
                </a:ext>
              </a:extLst>
            </p:cNvPr>
            <p:cNvSpPr/>
            <p:nvPr userDrawn="1"/>
          </p:nvSpPr>
          <p:spPr>
            <a:xfrm>
              <a:off x="48102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9930DF5-7BF0-0157-366D-7C77ACCE0AD8}"/>
                </a:ext>
              </a:extLst>
            </p:cNvPr>
            <p:cNvSpPr/>
            <p:nvPr userDrawn="1"/>
          </p:nvSpPr>
          <p:spPr>
            <a:xfrm rot="10800000">
              <a:off x="116390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F739CA9-7184-40D0-3B66-0A4D64C1FB92}"/>
                </a:ext>
              </a:extLst>
            </p:cNvPr>
            <p:cNvSpPr/>
            <p:nvPr userDrawn="1"/>
          </p:nvSpPr>
          <p:spPr>
            <a:xfrm rot="10800000">
              <a:off x="1147885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65DA9A4-67A6-E44D-3832-C1D5EA5A8F57}"/>
                </a:ext>
              </a:extLst>
            </p:cNvPr>
            <p:cNvSpPr/>
            <p:nvPr userDrawn="1"/>
          </p:nvSpPr>
          <p:spPr>
            <a:xfrm rot="10800000">
              <a:off x="112618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D48EE23-D767-CF05-AFD1-1A6358F00C2D}"/>
                </a:ext>
              </a:extLst>
            </p:cNvPr>
            <p:cNvSpPr/>
            <p:nvPr userDrawn="1"/>
          </p:nvSpPr>
          <p:spPr>
            <a:xfrm rot="10800000">
              <a:off x="1092608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18D5EBA-94AC-5141-C375-7F39A191BBE6}"/>
                </a:ext>
              </a:extLst>
            </p:cNvPr>
            <p:cNvSpPr/>
            <p:nvPr userDrawn="1"/>
          </p:nvSpPr>
          <p:spPr>
            <a:xfrm rot="10800000">
              <a:off x="104198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C86A79A-F341-CC1C-5CBD-F852CC3271A5}"/>
                </a:ext>
              </a:extLst>
            </p:cNvPr>
            <p:cNvSpPr/>
            <p:nvPr userDrawn="1"/>
          </p:nvSpPr>
          <p:spPr>
            <a:xfrm rot="10800000">
              <a:off x="9629389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D95D91E-4947-1B72-1F24-696A598A989D}"/>
                </a:ext>
              </a:extLst>
            </p:cNvPr>
            <p:cNvSpPr/>
            <p:nvPr userDrawn="1"/>
          </p:nvSpPr>
          <p:spPr>
            <a:xfrm rot="10800000">
              <a:off x="870465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7F8CB69-C9DA-2812-3B6B-57B889807B94}"/>
                </a:ext>
              </a:extLst>
            </p:cNvPr>
            <p:cNvSpPr/>
            <p:nvPr userDrawn="1"/>
          </p:nvSpPr>
          <p:spPr>
            <a:xfrm rot="10800000">
              <a:off x="73149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9205FF-BB06-C4E5-3CB6-88162446B1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45646"/>
            <a:ext cx="9144000" cy="2387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D7A99-CD86-53CF-74FF-14A18E5659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12354"/>
            <a:ext cx="9144000" cy="66054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alpha val="60000"/>
                  </a:schemeClr>
                </a:solidFill>
                <a:latin typeface="Inter Tight Medium" pitchFamily="2" charset="0"/>
                <a:ea typeface="Inter Tight Medium" pitchFamily="2" charset="0"/>
                <a:cs typeface="Inter Tigh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by Name Surname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32316C2-9C7C-5C47-50E9-28FB69FEC3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7255" y="4826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 b="0" i="0">
                <a:solidFill>
                  <a:schemeClr val="tx1">
                    <a:alpha val="6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A00940D-D662-D1D1-DB91-E70A725D1C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7255" y="7112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 b="0" i="0">
                <a:solidFill>
                  <a:schemeClr val="tx1">
                    <a:alpha val="6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464A279E-EBD3-9CED-1A51-08741B8A84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7255" y="9398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 b="0" i="0">
                <a:solidFill>
                  <a:schemeClr val="tx1">
                    <a:alpha val="6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1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734938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W2E Operational Challenges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6B76A8-99C3-5950-DCC1-C1A5A167B148}"/>
              </a:ext>
            </a:extLst>
          </p:cNvPr>
          <p:cNvSpPr/>
          <p:nvPr userDrawn="1"/>
        </p:nvSpPr>
        <p:spPr>
          <a:xfrm>
            <a:off x="380999" y="1734938"/>
            <a:ext cx="5545668" cy="762209"/>
          </a:xfrm>
          <a:prstGeom prst="rect">
            <a:avLst/>
          </a:prstGeom>
          <a:solidFill>
            <a:srgbClr val="007D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1875427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6" y="2497147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1A0DB2-E32D-93AB-3A43-599DA9F2353E}"/>
              </a:ext>
            </a:extLst>
          </p:cNvPr>
          <p:cNvCxnSpPr>
            <a:cxnSpLocks/>
          </p:cNvCxnSpPr>
          <p:nvPr userDrawn="1"/>
        </p:nvCxnSpPr>
        <p:spPr>
          <a:xfrm>
            <a:off x="380999" y="2497147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E998DC-98B3-7AA7-8B4F-D78131C659DC}"/>
              </a:ext>
            </a:extLst>
          </p:cNvPr>
          <p:cNvSpPr/>
          <p:nvPr userDrawn="1"/>
        </p:nvSpPr>
        <p:spPr>
          <a:xfrm>
            <a:off x="6265267" y="1734938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D4611A-0B50-7846-71A8-5FBEEE82AE63}"/>
              </a:ext>
            </a:extLst>
          </p:cNvPr>
          <p:cNvSpPr/>
          <p:nvPr userDrawn="1"/>
        </p:nvSpPr>
        <p:spPr>
          <a:xfrm>
            <a:off x="6265267" y="1734938"/>
            <a:ext cx="5545668" cy="762209"/>
          </a:xfrm>
          <a:prstGeom prst="rect">
            <a:avLst/>
          </a:prstGeom>
          <a:solidFill>
            <a:srgbClr val="007D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DCE6C1B-786A-C713-E04E-822E44578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6189" y="1875427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D94329E-0057-0286-363D-F8D405854F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7724" y="2497147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9A419E-3EAF-22CF-62D7-33D3E7079286}"/>
              </a:ext>
            </a:extLst>
          </p:cNvPr>
          <p:cNvCxnSpPr>
            <a:cxnSpLocks/>
          </p:cNvCxnSpPr>
          <p:nvPr userDrawn="1"/>
        </p:nvCxnSpPr>
        <p:spPr>
          <a:xfrm>
            <a:off x="6265267" y="2497147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98FA42B-828F-3015-3D69-FEDCEE1A5955}"/>
              </a:ext>
            </a:extLst>
          </p:cNvPr>
          <p:cNvSpPr/>
          <p:nvPr userDrawn="1"/>
        </p:nvSpPr>
        <p:spPr>
          <a:xfrm>
            <a:off x="380999" y="399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F0B248-6289-E161-043F-B314CAC6C5E1}"/>
              </a:ext>
            </a:extLst>
          </p:cNvPr>
          <p:cNvSpPr/>
          <p:nvPr userDrawn="1"/>
        </p:nvSpPr>
        <p:spPr>
          <a:xfrm>
            <a:off x="380999" y="3996507"/>
            <a:ext cx="5545668" cy="762209"/>
          </a:xfrm>
          <a:prstGeom prst="rect">
            <a:avLst/>
          </a:prstGeom>
          <a:solidFill>
            <a:srgbClr val="007D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DBF9B056-32CF-7F0F-BC8E-4F8E689808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1921" y="413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6588EC2-87BA-99C8-C1E4-6A8D59D0E9B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3456" y="475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A2933F-9AB3-204F-7B01-EF203C3E4736}"/>
              </a:ext>
            </a:extLst>
          </p:cNvPr>
          <p:cNvCxnSpPr>
            <a:cxnSpLocks/>
          </p:cNvCxnSpPr>
          <p:nvPr userDrawn="1"/>
        </p:nvCxnSpPr>
        <p:spPr>
          <a:xfrm>
            <a:off x="380999" y="4758716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8E206AD-EA87-6761-EE83-B54E5A674B1A}"/>
              </a:ext>
            </a:extLst>
          </p:cNvPr>
          <p:cNvSpPr/>
          <p:nvPr userDrawn="1"/>
        </p:nvSpPr>
        <p:spPr>
          <a:xfrm>
            <a:off x="6265267" y="399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74AFC6-9A80-CFC5-273D-A366CC2DFD91}"/>
              </a:ext>
            </a:extLst>
          </p:cNvPr>
          <p:cNvSpPr/>
          <p:nvPr userDrawn="1"/>
        </p:nvSpPr>
        <p:spPr>
          <a:xfrm>
            <a:off x="6265267" y="3996507"/>
            <a:ext cx="5545668" cy="762209"/>
          </a:xfrm>
          <a:prstGeom prst="rect">
            <a:avLst/>
          </a:prstGeom>
          <a:solidFill>
            <a:srgbClr val="007D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ADCF5088-EFD6-8E5B-2FD1-E52FA2DC27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36189" y="413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C7117EE-0F19-64FD-33CA-B96FD16E171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27724" y="475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E7F29BA-5FF5-7E78-A0AC-3DAF1DC3A32D}"/>
              </a:ext>
            </a:extLst>
          </p:cNvPr>
          <p:cNvCxnSpPr>
            <a:cxnSpLocks/>
          </p:cNvCxnSpPr>
          <p:nvPr userDrawn="1"/>
        </p:nvCxnSpPr>
        <p:spPr>
          <a:xfrm>
            <a:off x="6265267" y="4758716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A684017-27A1-D930-482F-9624812AE6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409" y="6078371"/>
            <a:ext cx="1573706" cy="6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988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ed">
    <p:bg>
      <p:bgPr>
        <a:solidFill>
          <a:srgbClr val="2BBD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1C081B1-F609-C950-5748-82B05AC6D827}"/>
              </a:ext>
            </a:extLst>
          </p:cNvPr>
          <p:cNvGrpSpPr/>
          <p:nvPr userDrawn="1"/>
        </p:nvGrpSpPr>
        <p:grpSpPr>
          <a:xfrm>
            <a:off x="381000" y="6427491"/>
            <a:ext cx="11430000" cy="76846"/>
            <a:chOff x="381000" y="6427491"/>
            <a:chExt cx="11430000" cy="7684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A375F44-8B88-6802-BDC2-4CEAC78BFFF9}"/>
                </a:ext>
              </a:extLst>
            </p:cNvPr>
            <p:cNvCxnSpPr/>
            <p:nvPr userDrawn="1"/>
          </p:nvCxnSpPr>
          <p:spPr>
            <a:xfrm>
              <a:off x="381000" y="6461501"/>
              <a:ext cx="11430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5252B37-38AC-D6E9-9387-6B6243425F31}"/>
                </a:ext>
              </a:extLst>
            </p:cNvPr>
            <p:cNvSpPr/>
            <p:nvPr userDrawn="1"/>
          </p:nvSpPr>
          <p:spPr>
            <a:xfrm>
              <a:off x="4862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927ADC2-12F8-59E9-B45B-2C43563DD266}"/>
                </a:ext>
              </a:extLst>
            </p:cNvPr>
            <p:cNvSpPr/>
            <p:nvPr userDrawn="1"/>
          </p:nvSpPr>
          <p:spPr>
            <a:xfrm>
              <a:off x="64641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619496B-1E14-F0E9-6716-7C1C8F1D72C5}"/>
                </a:ext>
              </a:extLst>
            </p:cNvPr>
            <p:cNvSpPr/>
            <p:nvPr userDrawn="1"/>
          </p:nvSpPr>
          <p:spPr>
            <a:xfrm>
              <a:off x="8633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D3C2842-8503-C0B2-8390-065BA59E6133}"/>
                </a:ext>
              </a:extLst>
            </p:cNvPr>
            <p:cNvSpPr/>
            <p:nvPr userDrawn="1"/>
          </p:nvSpPr>
          <p:spPr>
            <a:xfrm>
              <a:off x="119918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81CBAF6-5E2F-45C7-455D-D62699A4F118}"/>
                </a:ext>
              </a:extLst>
            </p:cNvPr>
            <p:cNvSpPr/>
            <p:nvPr userDrawn="1"/>
          </p:nvSpPr>
          <p:spPr>
            <a:xfrm>
              <a:off x="17054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C39032A-21A5-B346-DEE6-326FE82D63C6}"/>
                </a:ext>
              </a:extLst>
            </p:cNvPr>
            <p:cNvSpPr/>
            <p:nvPr userDrawn="1"/>
          </p:nvSpPr>
          <p:spPr>
            <a:xfrm>
              <a:off x="2495874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1E7BA09-508B-890F-5790-820D0C25E7DA}"/>
                </a:ext>
              </a:extLst>
            </p:cNvPr>
            <p:cNvSpPr/>
            <p:nvPr userDrawn="1"/>
          </p:nvSpPr>
          <p:spPr>
            <a:xfrm>
              <a:off x="342060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C781F97-2DEB-C41D-0D8A-D12BAB17AE0C}"/>
                </a:ext>
              </a:extLst>
            </p:cNvPr>
            <p:cNvSpPr/>
            <p:nvPr userDrawn="1"/>
          </p:nvSpPr>
          <p:spPr>
            <a:xfrm>
              <a:off x="48102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9930DF5-7BF0-0157-366D-7C77ACCE0AD8}"/>
                </a:ext>
              </a:extLst>
            </p:cNvPr>
            <p:cNvSpPr/>
            <p:nvPr userDrawn="1"/>
          </p:nvSpPr>
          <p:spPr>
            <a:xfrm rot="10800000">
              <a:off x="116390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F739CA9-7184-40D0-3B66-0A4D64C1FB92}"/>
                </a:ext>
              </a:extLst>
            </p:cNvPr>
            <p:cNvSpPr/>
            <p:nvPr userDrawn="1"/>
          </p:nvSpPr>
          <p:spPr>
            <a:xfrm rot="10800000">
              <a:off x="1147885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65DA9A4-67A6-E44D-3832-C1D5EA5A8F57}"/>
                </a:ext>
              </a:extLst>
            </p:cNvPr>
            <p:cNvSpPr/>
            <p:nvPr userDrawn="1"/>
          </p:nvSpPr>
          <p:spPr>
            <a:xfrm rot="10800000">
              <a:off x="112618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D48EE23-D767-CF05-AFD1-1A6358F00C2D}"/>
                </a:ext>
              </a:extLst>
            </p:cNvPr>
            <p:cNvSpPr/>
            <p:nvPr userDrawn="1"/>
          </p:nvSpPr>
          <p:spPr>
            <a:xfrm rot="10800000">
              <a:off x="1092608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18D5EBA-94AC-5141-C375-7F39A191BBE6}"/>
                </a:ext>
              </a:extLst>
            </p:cNvPr>
            <p:cNvSpPr/>
            <p:nvPr userDrawn="1"/>
          </p:nvSpPr>
          <p:spPr>
            <a:xfrm rot="10800000">
              <a:off x="104198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C86A79A-F341-CC1C-5CBD-F852CC3271A5}"/>
                </a:ext>
              </a:extLst>
            </p:cNvPr>
            <p:cNvSpPr/>
            <p:nvPr userDrawn="1"/>
          </p:nvSpPr>
          <p:spPr>
            <a:xfrm rot="10800000">
              <a:off x="9629389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D95D91E-4947-1B72-1F24-696A598A989D}"/>
                </a:ext>
              </a:extLst>
            </p:cNvPr>
            <p:cNvSpPr/>
            <p:nvPr userDrawn="1"/>
          </p:nvSpPr>
          <p:spPr>
            <a:xfrm rot="10800000">
              <a:off x="870465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7F8CB69-C9DA-2812-3B6B-57B889807B94}"/>
                </a:ext>
              </a:extLst>
            </p:cNvPr>
            <p:cNvSpPr/>
            <p:nvPr userDrawn="1"/>
          </p:nvSpPr>
          <p:spPr>
            <a:xfrm rot="10800000">
              <a:off x="73149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9205FF-BB06-C4E5-3CB6-88162446B1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45646"/>
            <a:ext cx="9144000" cy="2387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D7A99-CD86-53CF-74FF-14A18E5659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12354"/>
            <a:ext cx="9144000" cy="66054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alpha val="60000"/>
                  </a:schemeClr>
                </a:solidFill>
                <a:latin typeface="Inter Tight Medium" pitchFamily="2" charset="0"/>
                <a:ea typeface="Inter Tight Medium" pitchFamily="2" charset="0"/>
                <a:cs typeface="Inter Tigh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by Name Surname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32316C2-9C7C-5C47-50E9-28FB69FEC3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7255" y="4826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A00940D-D662-D1D1-DB91-E70A725D1C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7255" y="7112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464A279E-EBD3-9CED-1A51-08741B8A84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7255" y="9398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93435B7-F14D-D68E-6D45-32AD027D73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67" y="60680"/>
            <a:ext cx="3613436" cy="127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279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Visual">
    <p:bg>
      <p:bgPr>
        <a:solidFill>
          <a:srgbClr val="2BBD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205FF-BB06-C4E5-3CB6-88162446B1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820" y="4828144"/>
            <a:ext cx="11260360" cy="1722702"/>
          </a:xfrm>
        </p:spPr>
        <p:txBody>
          <a:bodyPr anchor="b" anchorCtr="0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Long Title Text</a:t>
            </a:r>
            <a:br>
              <a:rPr lang="en-US" dirty="0"/>
            </a:br>
            <a:r>
              <a:rPr lang="en-US" dirty="0"/>
              <a:t>in 2 Lines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32316C2-9C7C-5C47-50E9-28FB69FEC3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7255" y="4826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200">
                <a:solidFill>
                  <a:schemeClr val="tx1">
                    <a:alpha val="60188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A00940D-D662-D1D1-DB91-E70A725D1C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7255" y="7112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200">
                <a:solidFill>
                  <a:schemeClr val="tx1">
                    <a:alpha val="60188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vardenis.pavardenis@dween.com</a:t>
            </a:r>
            <a:endParaRPr lang="en-US" dirty="0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464A279E-EBD3-9CED-1A51-08741B8A84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7255" y="9398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200">
                <a:solidFill>
                  <a:schemeClr val="tx1">
                    <a:alpha val="60188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E040A3-5DE3-9206-3144-34A1C2929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820" y="1469795"/>
            <a:ext cx="11260360" cy="2947305"/>
          </a:xfrm>
          <a:prstGeom prst="rect">
            <a:avLst/>
          </a:prstGeom>
        </p:spPr>
      </p:pic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B3B48B8-A19B-FBE1-7B95-8EA2ABD199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04130" y="482601"/>
            <a:ext cx="4783739" cy="228600"/>
          </a:xfrm>
        </p:spPr>
        <p:txBody>
          <a:bodyPr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>
                    <a:alpha val="60188"/>
                  </a:schemeClr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Presentation by Name Surname</a:t>
            </a: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BD34668-5F64-4467-140C-B97B3CD7FF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67" y="60680"/>
            <a:ext cx="3613436" cy="127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823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A432DC7-0159-CEA5-9564-9FC73F3AC6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43" y="6076454"/>
            <a:ext cx="1966686" cy="694767"/>
          </a:xfrm>
          <a:prstGeom prst="rect">
            <a:avLst/>
          </a:prstGeom>
        </p:spPr>
      </p:pic>
      <p:sp>
        <p:nvSpPr>
          <p:cNvPr id="5" name="Slide Number Placeholder 32">
            <a:extLst>
              <a:ext uri="{FF2B5EF4-FFF2-40B4-BE49-F238E27FC236}">
                <a16:creationId xmlns:a16="http://schemas.microsoft.com/office/drawing/2014/main" id="{384C0FD2-8777-2FA4-77A5-C2B04CFF0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F00BD6-1DD3-1DF8-F423-7C84036A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6"/>
            <a:ext cx="10515600" cy="660486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EFE966-8981-D19C-508C-5572904C1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51038"/>
            <a:ext cx="939800" cy="334521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32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  <a:p>
            <a:pPr lvl="0"/>
            <a:r>
              <a:rPr lang="en-US" dirty="0"/>
              <a:t>02</a:t>
            </a:r>
          </a:p>
          <a:p>
            <a:pPr lvl="0"/>
            <a:r>
              <a:rPr lang="en-US" dirty="0"/>
              <a:t>03</a:t>
            </a:r>
          </a:p>
          <a:p>
            <a:pPr lvl="0"/>
            <a:r>
              <a:rPr lang="en-US" dirty="0"/>
              <a:t>04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6539723-74B3-5552-4FCD-F335202DE23B}"/>
              </a:ext>
            </a:extLst>
          </p:cNvPr>
          <p:cNvCxnSpPr/>
          <p:nvPr userDrawn="1"/>
        </p:nvCxnSpPr>
        <p:spPr>
          <a:xfrm>
            <a:off x="381000" y="1295400"/>
            <a:ext cx="11430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4EECC4A3-A98F-3BA1-D8E6-F525B189E488}"/>
              </a:ext>
            </a:extLst>
          </p:cNvPr>
          <p:cNvSpPr/>
          <p:nvPr userDrawn="1"/>
        </p:nvSpPr>
        <p:spPr>
          <a:xfrm>
            <a:off x="723900" y="1261390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BB23294E-B6E9-7E8E-3AB0-838FDC02F4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4100" y="1951038"/>
            <a:ext cx="5676900" cy="3345211"/>
          </a:xfrm>
        </p:spPr>
        <p:txBody>
          <a:bodyPr wrap="square">
            <a:normAutofit/>
          </a:bodyPr>
          <a:lstStyle>
            <a:lvl1pPr marL="0" indent="0">
              <a:lnSpc>
                <a:spcPct val="150000"/>
              </a:lnSpc>
              <a:buNone/>
              <a:defRPr sz="32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About us</a:t>
            </a:r>
          </a:p>
          <a:p>
            <a:pPr lvl="0"/>
            <a:r>
              <a:rPr lang="en-US" dirty="0"/>
              <a:t>Context</a:t>
            </a:r>
          </a:p>
          <a:p>
            <a:pPr lvl="0"/>
            <a:r>
              <a:rPr lang="en-US" dirty="0"/>
              <a:t>Solution</a:t>
            </a:r>
          </a:p>
          <a:p>
            <a:pPr lvl="0"/>
            <a:r>
              <a:rPr lang="en-US" dirty="0"/>
              <a:t>Experience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EE920A-453F-731C-3B20-1CB1D5BE8D07}"/>
              </a:ext>
            </a:extLst>
          </p:cNvPr>
          <p:cNvSpPr/>
          <p:nvPr userDrawn="1"/>
        </p:nvSpPr>
        <p:spPr>
          <a:xfrm>
            <a:off x="6229027" y="125697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1612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CED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D004D2-46FA-DA52-DA0F-3167CBFB4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838" y="1346545"/>
            <a:ext cx="11257483" cy="378425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4B80C88-79E9-6C66-BC1B-255271C566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820" y="5509590"/>
            <a:ext cx="2429780" cy="1041256"/>
          </a:xfrm>
        </p:spPr>
        <p:txBody>
          <a:bodyPr anchor="b" anchorCtr="0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01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1CF2C55-BAB4-1AB9-B079-5077EC996C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521" y="5484046"/>
            <a:ext cx="7035800" cy="10668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60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sz="60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About Us</a:t>
            </a:r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9D9DFD9-8BC7-BC6D-885B-A890A6302F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67" y="60680"/>
            <a:ext cx="3613436" cy="127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84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97A1504-5466-E08E-19D4-1C7CD88C72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8335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AC90DB-1353-B37E-D37F-3C06DE5ED001}"/>
              </a:ext>
            </a:extLst>
          </p:cNvPr>
          <p:cNvSpPr/>
          <p:nvPr userDrawn="1"/>
        </p:nvSpPr>
        <p:spPr>
          <a:xfrm>
            <a:off x="0" y="5985776"/>
            <a:ext cx="12192000" cy="874643"/>
          </a:xfrm>
          <a:prstGeom prst="rect">
            <a:avLst/>
          </a:prstGeom>
          <a:solidFill>
            <a:srgbClr val="2BBD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DC25D20-361C-9EBC-7959-D968C74496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43" y="6076454"/>
            <a:ext cx="1966686" cy="69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558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">
    <p:bg>
      <p:bgPr>
        <a:solidFill>
          <a:srgbClr val="2BBD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CC5935-ABB6-43EF-8E4F-7C6BE5277C71}"/>
              </a:ext>
            </a:extLst>
          </p:cNvPr>
          <p:cNvSpPr/>
          <p:nvPr userDrawn="1"/>
        </p:nvSpPr>
        <p:spPr>
          <a:xfrm>
            <a:off x="3468756" y="0"/>
            <a:ext cx="8723243" cy="6858000"/>
          </a:xfrm>
          <a:prstGeom prst="rect">
            <a:avLst/>
          </a:prstGeom>
          <a:solidFill>
            <a:srgbClr val="CED8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9205FF-BB06-C4E5-3CB6-88162446B1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49486" y="927101"/>
            <a:ext cx="7547258" cy="5003797"/>
          </a:xfrm>
        </p:spPr>
        <p:txBody>
          <a:bodyPr anchor="ctr" anchorCtr="0"/>
          <a:lstStyle>
            <a:lvl1pPr algn="l">
              <a:defRPr sz="6000"/>
            </a:lvl1pPr>
          </a:lstStyle>
          <a:p>
            <a:r>
              <a:rPr lang="en-US" dirty="0"/>
              <a:t>The Leap to the Next Generation of Energy Efficiency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6CCC9C-4DBD-8589-596C-6D668557E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937" y="1474962"/>
            <a:ext cx="2532292" cy="4868851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4825CDB-5350-76C8-C78A-3F74E70005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78" y="118738"/>
            <a:ext cx="3382153" cy="119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072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416A075-970F-1176-E598-B00CC50A5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3C8BDE9-5562-A99F-A258-22950517F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02057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3564AC2-DAB4-F0E2-3437-3761510E23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43" y="6076454"/>
            <a:ext cx="1966686" cy="69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833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AA317B-2A65-EFE9-2852-7714DEE99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1702057"/>
            <a:ext cx="5475515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0B04A3-ACB3-2523-A493-A3F2751A57B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5484" y="1702057"/>
            <a:ext cx="5475515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529DBC4-FB5C-6BB1-0AD6-BC484CCE1E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43" y="6076454"/>
            <a:ext cx="1966686" cy="69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528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A53D9D-E1F3-42EE-96A7-8BE602F890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5999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5301344" cy="1286323"/>
          </a:xfrm>
        </p:spPr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AA317B-2A65-EFE9-2852-7714DEE99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2111829"/>
            <a:ext cx="5301344" cy="38317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DE8B43D-2590-141F-D5DC-CA3300A0C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43" y="6076454"/>
            <a:ext cx="1966686" cy="69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377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A678C-76A6-50FB-F183-89B645836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6" name="Slide Number Placeholder 32">
            <a:extLst>
              <a:ext uri="{FF2B5EF4-FFF2-40B4-BE49-F238E27FC236}">
                <a16:creationId xmlns:a16="http://schemas.microsoft.com/office/drawing/2014/main" id="{C8FA1852-FA11-182F-EE61-8F3197C2E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CD58CD7-FA1B-84DF-A7A6-853B7672A8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135B511-B8B3-7495-4078-9B8B9EF019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43" y="6076454"/>
            <a:ext cx="1966686" cy="69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2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734938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W2E Operational Challenges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1875427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6" y="2497147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1A0DB2-E32D-93AB-3A43-599DA9F2353E}"/>
              </a:ext>
            </a:extLst>
          </p:cNvPr>
          <p:cNvCxnSpPr>
            <a:cxnSpLocks/>
          </p:cNvCxnSpPr>
          <p:nvPr userDrawn="1"/>
        </p:nvCxnSpPr>
        <p:spPr>
          <a:xfrm>
            <a:off x="643456" y="2497147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E998DC-98B3-7AA7-8B4F-D78131C659DC}"/>
              </a:ext>
            </a:extLst>
          </p:cNvPr>
          <p:cNvSpPr/>
          <p:nvPr userDrawn="1"/>
        </p:nvSpPr>
        <p:spPr>
          <a:xfrm>
            <a:off x="6265267" y="1734938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DCE6C1B-786A-C713-E04E-822E44578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6189" y="1875427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D94329E-0057-0286-363D-F8D405854F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7724" y="2497147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8FA42B-828F-3015-3D69-FEDCEE1A5955}"/>
              </a:ext>
            </a:extLst>
          </p:cNvPr>
          <p:cNvSpPr/>
          <p:nvPr userDrawn="1"/>
        </p:nvSpPr>
        <p:spPr>
          <a:xfrm>
            <a:off x="380999" y="399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DBF9B056-32CF-7F0F-BC8E-4F8E689808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1921" y="413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6588EC2-87BA-99C8-C1E4-6A8D59D0E9B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3456" y="475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E206AD-EA87-6761-EE83-B54E5A674B1A}"/>
              </a:ext>
            </a:extLst>
          </p:cNvPr>
          <p:cNvSpPr/>
          <p:nvPr userDrawn="1"/>
        </p:nvSpPr>
        <p:spPr>
          <a:xfrm>
            <a:off x="6265267" y="399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ADCF5088-EFD6-8E5B-2FD1-E52FA2DC27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36189" y="413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C7117EE-0F19-64FD-33CA-B96FD16E171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27724" y="475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BD67A3-BA1C-5F02-35CA-8E03D0619585}"/>
              </a:ext>
            </a:extLst>
          </p:cNvPr>
          <p:cNvCxnSpPr>
            <a:cxnSpLocks/>
          </p:cNvCxnSpPr>
          <p:nvPr userDrawn="1"/>
        </p:nvCxnSpPr>
        <p:spPr>
          <a:xfrm>
            <a:off x="6520745" y="2497147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2DC631-1C3C-5565-48A8-399C10EDB6ED}"/>
              </a:ext>
            </a:extLst>
          </p:cNvPr>
          <p:cNvCxnSpPr>
            <a:cxnSpLocks/>
          </p:cNvCxnSpPr>
          <p:nvPr userDrawn="1"/>
        </p:nvCxnSpPr>
        <p:spPr>
          <a:xfrm>
            <a:off x="643456" y="4751737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5F2BE67-99CB-D7BC-EC8D-37CAF4ADB167}"/>
              </a:ext>
            </a:extLst>
          </p:cNvPr>
          <p:cNvCxnSpPr>
            <a:cxnSpLocks/>
          </p:cNvCxnSpPr>
          <p:nvPr userDrawn="1"/>
        </p:nvCxnSpPr>
        <p:spPr>
          <a:xfrm>
            <a:off x="6520745" y="4751737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A2FCF06-C36C-4F22-078D-BC04098977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409" y="6078371"/>
            <a:ext cx="1573706" cy="6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970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734938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W2E Operational Challenges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6B76A8-99C3-5950-DCC1-C1A5A167B148}"/>
              </a:ext>
            </a:extLst>
          </p:cNvPr>
          <p:cNvSpPr/>
          <p:nvPr userDrawn="1"/>
        </p:nvSpPr>
        <p:spPr>
          <a:xfrm>
            <a:off x="380999" y="1734938"/>
            <a:ext cx="5545668" cy="762209"/>
          </a:xfrm>
          <a:prstGeom prst="rect">
            <a:avLst/>
          </a:prstGeom>
          <a:solidFill>
            <a:srgbClr val="2BBD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1875427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6" y="2497147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1A0DB2-E32D-93AB-3A43-599DA9F2353E}"/>
              </a:ext>
            </a:extLst>
          </p:cNvPr>
          <p:cNvCxnSpPr>
            <a:cxnSpLocks/>
          </p:cNvCxnSpPr>
          <p:nvPr userDrawn="1"/>
        </p:nvCxnSpPr>
        <p:spPr>
          <a:xfrm>
            <a:off x="380999" y="2497147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E998DC-98B3-7AA7-8B4F-D78131C659DC}"/>
              </a:ext>
            </a:extLst>
          </p:cNvPr>
          <p:cNvSpPr/>
          <p:nvPr userDrawn="1"/>
        </p:nvSpPr>
        <p:spPr>
          <a:xfrm>
            <a:off x="6265267" y="1734938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D4611A-0B50-7846-71A8-5FBEEE82AE63}"/>
              </a:ext>
            </a:extLst>
          </p:cNvPr>
          <p:cNvSpPr/>
          <p:nvPr userDrawn="1"/>
        </p:nvSpPr>
        <p:spPr>
          <a:xfrm>
            <a:off x="6265267" y="1734938"/>
            <a:ext cx="5545668" cy="762209"/>
          </a:xfrm>
          <a:prstGeom prst="rect">
            <a:avLst/>
          </a:prstGeom>
          <a:solidFill>
            <a:srgbClr val="2BBD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DCE6C1B-786A-C713-E04E-822E44578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6189" y="1875427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D94329E-0057-0286-363D-F8D405854F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7724" y="2497147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9A419E-3EAF-22CF-62D7-33D3E7079286}"/>
              </a:ext>
            </a:extLst>
          </p:cNvPr>
          <p:cNvCxnSpPr>
            <a:cxnSpLocks/>
          </p:cNvCxnSpPr>
          <p:nvPr userDrawn="1"/>
        </p:nvCxnSpPr>
        <p:spPr>
          <a:xfrm>
            <a:off x="6265267" y="2497147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98FA42B-828F-3015-3D69-FEDCEE1A5955}"/>
              </a:ext>
            </a:extLst>
          </p:cNvPr>
          <p:cNvSpPr/>
          <p:nvPr userDrawn="1"/>
        </p:nvSpPr>
        <p:spPr>
          <a:xfrm>
            <a:off x="380999" y="399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F0B248-6289-E161-043F-B314CAC6C5E1}"/>
              </a:ext>
            </a:extLst>
          </p:cNvPr>
          <p:cNvSpPr/>
          <p:nvPr userDrawn="1"/>
        </p:nvSpPr>
        <p:spPr>
          <a:xfrm>
            <a:off x="380999" y="3996507"/>
            <a:ext cx="5545668" cy="762209"/>
          </a:xfrm>
          <a:prstGeom prst="rect">
            <a:avLst/>
          </a:prstGeom>
          <a:solidFill>
            <a:srgbClr val="2BBD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DBF9B056-32CF-7F0F-BC8E-4F8E689808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1921" y="413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6588EC2-87BA-99C8-C1E4-6A8D59D0E9B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3456" y="475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A2933F-9AB3-204F-7B01-EF203C3E4736}"/>
              </a:ext>
            </a:extLst>
          </p:cNvPr>
          <p:cNvCxnSpPr>
            <a:cxnSpLocks/>
          </p:cNvCxnSpPr>
          <p:nvPr userDrawn="1"/>
        </p:nvCxnSpPr>
        <p:spPr>
          <a:xfrm>
            <a:off x="380999" y="4758716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8E206AD-EA87-6761-EE83-B54E5A674B1A}"/>
              </a:ext>
            </a:extLst>
          </p:cNvPr>
          <p:cNvSpPr/>
          <p:nvPr userDrawn="1"/>
        </p:nvSpPr>
        <p:spPr>
          <a:xfrm>
            <a:off x="6265267" y="399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74AFC6-9A80-CFC5-273D-A366CC2DFD91}"/>
              </a:ext>
            </a:extLst>
          </p:cNvPr>
          <p:cNvSpPr/>
          <p:nvPr userDrawn="1"/>
        </p:nvSpPr>
        <p:spPr>
          <a:xfrm>
            <a:off x="6265267" y="3996507"/>
            <a:ext cx="5545668" cy="762209"/>
          </a:xfrm>
          <a:prstGeom prst="rect">
            <a:avLst/>
          </a:prstGeom>
          <a:solidFill>
            <a:srgbClr val="2BBD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ADCF5088-EFD6-8E5B-2FD1-E52FA2DC27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36189" y="413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C7117EE-0F19-64FD-33CA-B96FD16E171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27724" y="475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E7F29BA-5FF5-7E78-A0AC-3DAF1DC3A32D}"/>
              </a:ext>
            </a:extLst>
          </p:cNvPr>
          <p:cNvCxnSpPr>
            <a:cxnSpLocks/>
          </p:cNvCxnSpPr>
          <p:nvPr userDrawn="1"/>
        </p:nvCxnSpPr>
        <p:spPr>
          <a:xfrm>
            <a:off x="6265267" y="4758716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57F583D-4154-F371-A3FD-7106B456B3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43" y="6076454"/>
            <a:ext cx="1966686" cy="69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318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734938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W2E Operational Challenges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1875427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6" y="2497147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1A0DB2-E32D-93AB-3A43-599DA9F2353E}"/>
              </a:ext>
            </a:extLst>
          </p:cNvPr>
          <p:cNvCxnSpPr>
            <a:cxnSpLocks/>
          </p:cNvCxnSpPr>
          <p:nvPr userDrawn="1"/>
        </p:nvCxnSpPr>
        <p:spPr>
          <a:xfrm>
            <a:off x="643456" y="2497147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E998DC-98B3-7AA7-8B4F-D78131C659DC}"/>
              </a:ext>
            </a:extLst>
          </p:cNvPr>
          <p:cNvSpPr/>
          <p:nvPr userDrawn="1"/>
        </p:nvSpPr>
        <p:spPr>
          <a:xfrm>
            <a:off x="6265267" y="1734938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DCE6C1B-786A-C713-E04E-822E44578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6189" y="1875427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D94329E-0057-0286-363D-F8D405854F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7724" y="2497147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8FA42B-828F-3015-3D69-FEDCEE1A5955}"/>
              </a:ext>
            </a:extLst>
          </p:cNvPr>
          <p:cNvSpPr/>
          <p:nvPr userDrawn="1"/>
        </p:nvSpPr>
        <p:spPr>
          <a:xfrm>
            <a:off x="380999" y="399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DBF9B056-32CF-7F0F-BC8E-4F8E689808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1921" y="413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6588EC2-87BA-99C8-C1E4-6A8D59D0E9B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3456" y="475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E206AD-EA87-6761-EE83-B54E5A674B1A}"/>
              </a:ext>
            </a:extLst>
          </p:cNvPr>
          <p:cNvSpPr/>
          <p:nvPr userDrawn="1"/>
        </p:nvSpPr>
        <p:spPr>
          <a:xfrm>
            <a:off x="6265267" y="399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ADCF5088-EFD6-8E5B-2FD1-E52FA2DC27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36189" y="413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C7117EE-0F19-64FD-33CA-B96FD16E171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27724" y="475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BD67A3-BA1C-5F02-35CA-8E03D0619585}"/>
              </a:ext>
            </a:extLst>
          </p:cNvPr>
          <p:cNvCxnSpPr>
            <a:cxnSpLocks/>
          </p:cNvCxnSpPr>
          <p:nvPr userDrawn="1"/>
        </p:nvCxnSpPr>
        <p:spPr>
          <a:xfrm>
            <a:off x="6520745" y="2497147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2DC631-1C3C-5565-48A8-399C10EDB6ED}"/>
              </a:ext>
            </a:extLst>
          </p:cNvPr>
          <p:cNvCxnSpPr>
            <a:cxnSpLocks/>
          </p:cNvCxnSpPr>
          <p:nvPr userDrawn="1"/>
        </p:nvCxnSpPr>
        <p:spPr>
          <a:xfrm>
            <a:off x="643456" y="4751737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5F2BE67-99CB-D7BC-EC8D-37CAF4ADB167}"/>
              </a:ext>
            </a:extLst>
          </p:cNvPr>
          <p:cNvCxnSpPr>
            <a:cxnSpLocks/>
          </p:cNvCxnSpPr>
          <p:nvPr userDrawn="1"/>
        </p:nvCxnSpPr>
        <p:spPr>
          <a:xfrm>
            <a:off x="6520745" y="4751737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73D7F8D-B853-8ADC-2699-E77E02C51C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43" y="6076454"/>
            <a:ext cx="1966686" cy="69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322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35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Value Chain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535BFB-E45E-90E8-6FD7-14BFD6873BC7}"/>
              </a:ext>
            </a:extLst>
          </p:cNvPr>
          <p:cNvSpPr/>
          <p:nvPr userDrawn="1"/>
        </p:nvSpPr>
        <p:spPr>
          <a:xfrm>
            <a:off x="380999" y="1356498"/>
            <a:ext cx="5545668" cy="762209"/>
          </a:xfrm>
          <a:prstGeom prst="rect">
            <a:avLst/>
          </a:prstGeom>
          <a:solidFill>
            <a:srgbClr val="2BBD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149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Balance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6" y="211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/>
              <a:t>Balance = Income – Expenses</a:t>
            </a:r>
          </a:p>
          <a:p>
            <a:pPr lvl="0"/>
            <a:r>
              <a:rPr lang="en-US" dirty="0"/>
              <a:t>Strongly dependent on market behavior and operational excellence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1A0DB2-E32D-93AB-3A43-599DA9F2353E}"/>
              </a:ext>
            </a:extLst>
          </p:cNvPr>
          <p:cNvCxnSpPr>
            <a:cxnSpLocks/>
          </p:cNvCxnSpPr>
          <p:nvPr userDrawn="1"/>
        </p:nvCxnSpPr>
        <p:spPr>
          <a:xfrm>
            <a:off x="380999" y="2118716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E998DC-98B3-7AA7-8B4F-D78131C659DC}"/>
              </a:ext>
            </a:extLst>
          </p:cNvPr>
          <p:cNvSpPr/>
          <p:nvPr userDrawn="1"/>
        </p:nvSpPr>
        <p:spPr>
          <a:xfrm>
            <a:off x="6265267" y="135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886F7-8C87-4E4B-DC71-9DCF9CE7DD24}"/>
              </a:ext>
            </a:extLst>
          </p:cNvPr>
          <p:cNvSpPr/>
          <p:nvPr userDrawn="1"/>
        </p:nvSpPr>
        <p:spPr>
          <a:xfrm>
            <a:off x="6265267" y="1356498"/>
            <a:ext cx="5545668" cy="762209"/>
          </a:xfrm>
          <a:prstGeom prst="rect">
            <a:avLst/>
          </a:prstGeom>
          <a:solidFill>
            <a:srgbClr val="2BBD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DCE6C1B-786A-C713-E04E-822E44578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6189" y="149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KPI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D94329E-0057-0286-363D-F8D405854F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7724" y="211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l-GR" dirty="0"/>
              <a:t>Δ </a:t>
            </a:r>
            <a:r>
              <a:rPr lang="en-US" dirty="0"/>
              <a:t>Balance = Actual – Predicted</a:t>
            </a:r>
          </a:p>
          <a:p>
            <a:pPr lvl="0"/>
            <a:r>
              <a:rPr lang="en-US" dirty="0"/>
              <a:t>Good prediction means good planning</a:t>
            </a:r>
          </a:p>
          <a:p>
            <a:pPr lvl="0"/>
            <a:r>
              <a:rPr lang="en-US" dirty="0"/>
              <a:t>Positive </a:t>
            </a:r>
            <a:r>
              <a:rPr lang="el-GR" dirty="0"/>
              <a:t>Δ </a:t>
            </a:r>
            <a:r>
              <a:rPr lang="en-US" dirty="0"/>
              <a:t>Balance means excellent operation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BD67A3-BA1C-5F02-35CA-8E03D0619585}"/>
              </a:ext>
            </a:extLst>
          </p:cNvPr>
          <p:cNvCxnSpPr>
            <a:cxnSpLocks/>
          </p:cNvCxnSpPr>
          <p:nvPr userDrawn="1"/>
        </p:nvCxnSpPr>
        <p:spPr>
          <a:xfrm>
            <a:off x="6265267" y="2118716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88468-C556-0948-7F75-AFD4A670063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81000" y="3429000"/>
            <a:ext cx="11430000" cy="2614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7E497BD-5283-9DFE-D53C-40DD55D8CD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43" y="6076454"/>
            <a:ext cx="1966686" cy="69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2095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35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Value Chain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149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Balance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6" y="211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/>
              <a:t>Balance = Income – Expenses</a:t>
            </a:r>
          </a:p>
          <a:p>
            <a:pPr lvl="0"/>
            <a:r>
              <a:rPr lang="en-US" dirty="0"/>
              <a:t>Strongly dependent on market behavior and operational excellence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1A0DB2-E32D-93AB-3A43-599DA9F2353E}"/>
              </a:ext>
            </a:extLst>
          </p:cNvPr>
          <p:cNvCxnSpPr>
            <a:cxnSpLocks/>
          </p:cNvCxnSpPr>
          <p:nvPr userDrawn="1"/>
        </p:nvCxnSpPr>
        <p:spPr>
          <a:xfrm>
            <a:off x="643456" y="2118716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E998DC-98B3-7AA7-8B4F-D78131C659DC}"/>
              </a:ext>
            </a:extLst>
          </p:cNvPr>
          <p:cNvSpPr/>
          <p:nvPr userDrawn="1"/>
        </p:nvSpPr>
        <p:spPr>
          <a:xfrm>
            <a:off x="6265267" y="135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DCE6C1B-786A-C713-E04E-822E44578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6189" y="149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KPI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D94329E-0057-0286-363D-F8D405854F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7724" y="211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l-GR" dirty="0"/>
              <a:t>Δ </a:t>
            </a:r>
            <a:r>
              <a:rPr lang="en-US" dirty="0"/>
              <a:t>Balance = Actual – Predicted</a:t>
            </a:r>
          </a:p>
          <a:p>
            <a:pPr lvl="0"/>
            <a:r>
              <a:rPr lang="en-US" dirty="0"/>
              <a:t>Good prediction means good planning</a:t>
            </a:r>
          </a:p>
          <a:p>
            <a:pPr lvl="0"/>
            <a:r>
              <a:rPr lang="en-US" dirty="0"/>
              <a:t>Positive </a:t>
            </a:r>
            <a:r>
              <a:rPr lang="el-GR" dirty="0"/>
              <a:t>Δ </a:t>
            </a:r>
            <a:r>
              <a:rPr lang="en-US" dirty="0"/>
              <a:t>Balance means excellent operation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BD67A3-BA1C-5F02-35CA-8E03D0619585}"/>
              </a:ext>
            </a:extLst>
          </p:cNvPr>
          <p:cNvCxnSpPr>
            <a:cxnSpLocks/>
          </p:cNvCxnSpPr>
          <p:nvPr userDrawn="1"/>
        </p:nvCxnSpPr>
        <p:spPr>
          <a:xfrm>
            <a:off x="6520745" y="2118716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88468-C556-0948-7F75-AFD4A670063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81000" y="3429000"/>
            <a:ext cx="11430000" cy="2614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0A50F54-6A96-B1D0-7A03-2EFF3313C0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43" y="6076454"/>
            <a:ext cx="1966686" cy="69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813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2">
            <a:extLst>
              <a:ext uri="{FF2B5EF4-FFF2-40B4-BE49-F238E27FC236}">
                <a16:creationId xmlns:a16="http://schemas.microsoft.com/office/drawing/2014/main" id="{384C0FD2-8777-2FA4-77A5-C2B04CFF0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F00BD6-1DD3-1DF8-F423-7C84036A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6"/>
            <a:ext cx="10515600" cy="660486"/>
          </a:xfrm>
        </p:spPr>
        <p:txBody>
          <a:bodyPr/>
          <a:lstStyle/>
          <a:p>
            <a:r>
              <a:rPr lang="en-US" dirty="0"/>
              <a:t>How? Data Collection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EFE966-8981-D19C-508C-5572904C1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1460" y="1767054"/>
            <a:ext cx="247031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DCS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F5B855C9-0E4D-2391-F484-3A35263C6F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1459" y="2579020"/>
            <a:ext cx="274734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Fuel supply, Gate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CD68001-6CB0-F66E-4847-3E8B22C9F5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1459" y="3361322"/>
            <a:ext cx="3283979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Fuel supply / Crane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C4BC62AF-6DFB-1E82-35BC-BC69BB501D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1459" y="4174270"/>
            <a:ext cx="3283979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Fuel gas treatment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AD81EB9-930F-8AEA-9D9C-98BFF1E98E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1459" y="5000333"/>
            <a:ext cx="3283979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Chemical supply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A104EB94-7983-E6A2-9985-22382DD7C5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09143" y="1765332"/>
            <a:ext cx="325805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Nordpool</a:t>
            </a:r>
            <a:r>
              <a:rPr lang="en-US" dirty="0"/>
              <a:t> Day-Ahead price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2D897556-6BA0-9ECD-CD5C-91C042C27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9143" y="2571244"/>
            <a:ext cx="325805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DHN Auction results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A2150E1C-DDFF-5061-2ACA-B20F9F32CA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09142" y="3372957"/>
            <a:ext cx="3258055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Weather forecast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FE71CA92-260A-D2F6-9411-D2C1340819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09142" y="4199651"/>
            <a:ext cx="325805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Emission monitoring system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3F513147-7451-C63F-0F5C-F345598E0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55" y="5012600"/>
            <a:ext cx="3250469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Production plan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F5C00B-2830-FA64-7074-D1DC38DBD1A8}"/>
              </a:ext>
            </a:extLst>
          </p:cNvPr>
          <p:cNvCxnSpPr>
            <a:cxnSpLocks/>
          </p:cNvCxnSpPr>
          <p:nvPr userDrawn="1"/>
        </p:nvCxnSpPr>
        <p:spPr>
          <a:xfrm>
            <a:off x="2299026" y="2540246"/>
            <a:ext cx="92681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1495E5-97E5-25E1-8972-ED941358DA2B}"/>
              </a:ext>
            </a:extLst>
          </p:cNvPr>
          <p:cNvCxnSpPr>
            <a:cxnSpLocks/>
          </p:cNvCxnSpPr>
          <p:nvPr userDrawn="1"/>
        </p:nvCxnSpPr>
        <p:spPr>
          <a:xfrm>
            <a:off x="603438" y="3346158"/>
            <a:ext cx="109637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15CE53-5DDA-CEF5-852B-5DED400EF333}"/>
              </a:ext>
            </a:extLst>
          </p:cNvPr>
          <p:cNvCxnSpPr>
            <a:cxnSpLocks/>
          </p:cNvCxnSpPr>
          <p:nvPr userDrawn="1"/>
        </p:nvCxnSpPr>
        <p:spPr>
          <a:xfrm>
            <a:off x="603438" y="4136571"/>
            <a:ext cx="109637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F47B77-E144-BA87-0220-076B9B25F081}"/>
              </a:ext>
            </a:extLst>
          </p:cNvPr>
          <p:cNvCxnSpPr>
            <a:cxnSpLocks/>
          </p:cNvCxnSpPr>
          <p:nvPr userDrawn="1"/>
        </p:nvCxnSpPr>
        <p:spPr>
          <a:xfrm>
            <a:off x="2244782" y="4950232"/>
            <a:ext cx="932241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BF89A21-1685-14E9-60D2-31BA17D3ACAD}"/>
              </a:ext>
            </a:extLst>
          </p:cNvPr>
          <p:cNvCxnSpPr>
            <a:cxnSpLocks/>
          </p:cNvCxnSpPr>
          <p:nvPr userDrawn="1"/>
        </p:nvCxnSpPr>
        <p:spPr>
          <a:xfrm>
            <a:off x="4850159" y="1734335"/>
            <a:ext cx="6717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AA20FB0-6715-2439-8BB0-B79A80948809}"/>
              </a:ext>
            </a:extLst>
          </p:cNvPr>
          <p:cNvCxnSpPr>
            <a:cxnSpLocks/>
          </p:cNvCxnSpPr>
          <p:nvPr userDrawn="1"/>
        </p:nvCxnSpPr>
        <p:spPr>
          <a:xfrm>
            <a:off x="4850159" y="5771643"/>
            <a:ext cx="6717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44FD8E-8C2A-AF6A-A9C8-8F3EB61BB69D}"/>
              </a:ext>
            </a:extLst>
          </p:cNvPr>
          <p:cNvGrpSpPr/>
          <p:nvPr userDrawn="1"/>
        </p:nvGrpSpPr>
        <p:grpSpPr>
          <a:xfrm>
            <a:off x="4894740" y="2820359"/>
            <a:ext cx="286719" cy="246221"/>
            <a:chOff x="3735692" y="2820359"/>
            <a:chExt cx="286719" cy="24622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4ADD3B4-E9FA-B136-6E99-15AD7A3EB14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EF436F-1C67-EA3D-0ABD-C0AAAC345ED7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E83291-F87B-7A45-1BD3-E217C6957BE7}"/>
              </a:ext>
            </a:extLst>
          </p:cNvPr>
          <p:cNvGrpSpPr/>
          <p:nvPr userDrawn="1"/>
        </p:nvGrpSpPr>
        <p:grpSpPr>
          <a:xfrm>
            <a:off x="4901090" y="2017084"/>
            <a:ext cx="286719" cy="246221"/>
            <a:chOff x="3742042" y="2820359"/>
            <a:chExt cx="286719" cy="24622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D877F34-78A3-E0FA-386B-9FD452F95A7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8301C4-1454-78A9-B86B-CFBA7F5F501E}"/>
                </a:ext>
              </a:extLst>
            </p:cNvPr>
            <p:cNvSpPr txBox="1"/>
            <p:nvPr userDrawn="1"/>
          </p:nvSpPr>
          <p:spPr>
            <a:xfrm>
              <a:off x="374204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2A11CE-3E7E-0BC6-11C6-4EC9744DD716}"/>
              </a:ext>
            </a:extLst>
          </p:cNvPr>
          <p:cNvGrpSpPr/>
          <p:nvPr userDrawn="1"/>
        </p:nvGrpSpPr>
        <p:grpSpPr>
          <a:xfrm>
            <a:off x="4894740" y="3620459"/>
            <a:ext cx="286719" cy="246221"/>
            <a:chOff x="3735692" y="2820359"/>
            <a:chExt cx="286719" cy="24622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552D447-C680-B700-F24D-870E4B775D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5F89A5-945B-2F74-AD77-593C00218E08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C84B5E0-346E-D42A-EDC1-70A97C344D0F}"/>
              </a:ext>
            </a:extLst>
          </p:cNvPr>
          <p:cNvGrpSpPr/>
          <p:nvPr userDrawn="1"/>
        </p:nvGrpSpPr>
        <p:grpSpPr>
          <a:xfrm>
            <a:off x="4888390" y="4430084"/>
            <a:ext cx="286719" cy="246221"/>
            <a:chOff x="3729342" y="2820359"/>
            <a:chExt cx="286719" cy="24622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D21DF0F-1EC5-D9D8-D40D-2DC27BAD75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F34E39-EB62-0AB9-4343-945CBB55C1D8}"/>
                </a:ext>
              </a:extLst>
            </p:cNvPr>
            <p:cNvSpPr txBox="1"/>
            <p:nvPr userDrawn="1"/>
          </p:nvSpPr>
          <p:spPr>
            <a:xfrm>
              <a:off x="372934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0A4178D-A8F3-B6F2-62DA-D729E2A467A0}"/>
              </a:ext>
            </a:extLst>
          </p:cNvPr>
          <p:cNvGrpSpPr/>
          <p:nvPr userDrawn="1"/>
        </p:nvGrpSpPr>
        <p:grpSpPr>
          <a:xfrm>
            <a:off x="4894740" y="5261934"/>
            <a:ext cx="286719" cy="246221"/>
            <a:chOff x="3735692" y="2820359"/>
            <a:chExt cx="286719" cy="24622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CBB598B-EF98-353F-1F15-9452F70E76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DEBDE7B-36B8-5068-A579-B5F4C64EF282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45F93B7-994E-CD0F-1B49-42E0C1A3FB74}"/>
              </a:ext>
            </a:extLst>
          </p:cNvPr>
          <p:cNvGrpSpPr/>
          <p:nvPr userDrawn="1"/>
        </p:nvGrpSpPr>
        <p:grpSpPr>
          <a:xfrm>
            <a:off x="8014991" y="2820359"/>
            <a:ext cx="286719" cy="246221"/>
            <a:chOff x="3739616" y="2820359"/>
            <a:chExt cx="286719" cy="246221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880AA1E-4C60-5EA1-595F-6FF7202EE3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A9D623-78FD-2FDC-7745-7D6CF624E736}"/>
                </a:ext>
              </a:extLst>
            </p:cNvPr>
            <p:cNvSpPr txBox="1"/>
            <p:nvPr userDrawn="1"/>
          </p:nvSpPr>
          <p:spPr>
            <a:xfrm>
              <a:off x="3739616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7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C16C234-F52E-1C93-5648-A92CECDF0CFD}"/>
              </a:ext>
            </a:extLst>
          </p:cNvPr>
          <p:cNvGrpSpPr/>
          <p:nvPr userDrawn="1"/>
        </p:nvGrpSpPr>
        <p:grpSpPr>
          <a:xfrm>
            <a:off x="8009569" y="2017084"/>
            <a:ext cx="286719" cy="246221"/>
            <a:chOff x="3734194" y="2820359"/>
            <a:chExt cx="286719" cy="24622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84A3FCA-C2EE-9CE0-6540-9FF5862A7DE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759271D-03AB-30A7-1DEC-012880E77299}"/>
                </a:ext>
              </a:extLst>
            </p:cNvPr>
            <p:cNvSpPr txBox="1"/>
            <p:nvPr userDrawn="1"/>
          </p:nvSpPr>
          <p:spPr>
            <a:xfrm>
              <a:off x="3734194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6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00EF9FB-1181-FE98-EBC2-B345C8FDC0AB}"/>
              </a:ext>
            </a:extLst>
          </p:cNvPr>
          <p:cNvGrpSpPr/>
          <p:nvPr userDrawn="1"/>
        </p:nvGrpSpPr>
        <p:grpSpPr>
          <a:xfrm>
            <a:off x="8011067" y="3620459"/>
            <a:ext cx="286719" cy="246221"/>
            <a:chOff x="3735692" y="2820359"/>
            <a:chExt cx="286719" cy="246221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AF6C5AB-02CB-BE5A-7E8C-39CDFC3BD3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D1A4C48-B2AE-65AB-E3E2-26ECE4C876F9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47A8DEE-95CF-E024-48AF-4E993468FC59}"/>
              </a:ext>
            </a:extLst>
          </p:cNvPr>
          <p:cNvGrpSpPr/>
          <p:nvPr userDrawn="1"/>
        </p:nvGrpSpPr>
        <p:grpSpPr>
          <a:xfrm>
            <a:off x="8008641" y="4430084"/>
            <a:ext cx="286719" cy="246221"/>
            <a:chOff x="3733266" y="2820359"/>
            <a:chExt cx="286719" cy="246221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812E234-4101-4B00-8B5D-4E25D44D279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B318C38-DAFB-07C4-36DE-6C26C6234905}"/>
                </a:ext>
              </a:extLst>
            </p:cNvPr>
            <p:cNvSpPr txBox="1"/>
            <p:nvPr userDrawn="1"/>
          </p:nvSpPr>
          <p:spPr>
            <a:xfrm>
              <a:off x="3733266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9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34F0B46-FA7F-843A-0D9F-54D8351E9038}"/>
              </a:ext>
            </a:extLst>
          </p:cNvPr>
          <p:cNvGrpSpPr/>
          <p:nvPr userDrawn="1"/>
        </p:nvGrpSpPr>
        <p:grpSpPr>
          <a:xfrm>
            <a:off x="7987523" y="5261934"/>
            <a:ext cx="342348" cy="246221"/>
            <a:chOff x="3712148" y="2820359"/>
            <a:chExt cx="342348" cy="246221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06C1D12-DC38-86B5-9AF0-614538FEB1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77BE009-690C-D977-A28B-7D0CF1F60641}"/>
                </a:ext>
              </a:extLst>
            </p:cNvPr>
            <p:cNvSpPr txBox="1"/>
            <p:nvPr userDrawn="1"/>
          </p:nvSpPr>
          <p:spPr>
            <a:xfrm>
              <a:off x="3712148" y="2820359"/>
              <a:ext cx="3423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10</a:t>
              </a:r>
            </a:p>
          </p:txBody>
        </p:sp>
      </p:grpSp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96637B0-59E7-E8C8-2F96-BBC1972403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43" y="6076454"/>
            <a:ext cx="1966686" cy="694767"/>
          </a:xfrm>
          <a:prstGeom prst="rect">
            <a:avLst/>
          </a:prstGeom>
        </p:spPr>
      </p:pic>
      <p:pic>
        <p:nvPicPr>
          <p:cNvPr id="20" name="Picture 1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E7430D5-4764-81DB-F283-2ADB8281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34" y="3014038"/>
            <a:ext cx="4150069" cy="14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61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15B5DE4-87EB-1C45-8BBF-A9FBBFD057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34" y="3014038"/>
            <a:ext cx="4150069" cy="1466086"/>
          </a:xfrm>
          <a:prstGeom prst="rect">
            <a:avLst/>
          </a:prstGeom>
        </p:spPr>
      </p:pic>
      <p:sp>
        <p:nvSpPr>
          <p:cNvPr id="5" name="Slide Number Placeholder 32">
            <a:extLst>
              <a:ext uri="{FF2B5EF4-FFF2-40B4-BE49-F238E27FC236}">
                <a16:creationId xmlns:a16="http://schemas.microsoft.com/office/drawing/2014/main" id="{384C0FD2-8777-2FA4-77A5-C2B04CFF0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F00BD6-1DD3-1DF8-F423-7C84036A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6"/>
            <a:ext cx="10515600" cy="660486"/>
          </a:xfrm>
        </p:spPr>
        <p:txBody>
          <a:bodyPr/>
          <a:lstStyle/>
          <a:p>
            <a:r>
              <a:rPr lang="en-US" dirty="0"/>
              <a:t>How? Data Analysis and Control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EFE966-8981-D19C-508C-5572904C1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1460" y="1767054"/>
            <a:ext cx="271006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Advance process control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F5B855C9-0E4D-2391-F484-3A35263C6F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1460" y="2579020"/>
            <a:ext cx="270371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Mass and Energy balance (observability)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CD68001-6CB0-F66E-4847-3E8B22C9F5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1459" y="3361322"/>
            <a:ext cx="271006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FGT Chemical reaction efficiency monitoring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C4BC62AF-6DFB-1E82-35BC-BC69BB501D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1460" y="4174270"/>
            <a:ext cx="271006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NOx control, ammonia  dosing 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AD81EB9-930F-8AEA-9D9C-98BFF1E98E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1459" y="5000333"/>
            <a:ext cx="271006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: vibration, surface cleaning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A104EB94-7983-E6A2-9985-22382DD7C5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09144" y="1765332"/>
            <a:ext cx="3258054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Online </a:t>
            </a:r>
            <a:r>
              <a:rPr lang="en-US" dirty="0" err="1"/>
              <a:t>Opex</a:t>
            </a:r>
            <a:r>
              <a:rPr lang="en-US" dirty="0"/>
              <a:t> calculation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2D897556-6BA0-9ECD-CD5C-91C042C27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9143" y="2571244"/>
            <a:ext cx="3258054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Opex</a:t>
            </a:r>
            <a:r>
              <a:rPr lang="en-US" dirty="0"/>
              <a:t> model and Forecast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A2150E1C-DDFF-5061-2ACA-B20F9F32CA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09142" y="3372957"/>
            <a:ext cx="3258055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Chemical supply forecast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FE71CA92-260A-D2F6-9411-D2C1340819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09142" y="4199651"/>
            <a:ext cx="3258055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Set points optimization for Flexibility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3F513147-7451-C63F-0F5C-F345598E0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54" y="5012600"/>
            <a:ext cx="3249351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Automated Bidding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F5C00B-2830-FA64-7074-D1DC38DBD1A8}"/>
              </a:ext>
            </a:extLst>
          </p:cNvPr>
          <p:cNvCxnSpPr>
            <a:cxnSpLocks/>
          </p:cNvCxnSpPr>
          <p:nvPr userDrawn="1"/>
        </p:nvCxnSpPr>
        <p:spPr>
          <a:xfrm>
            <a:off x="2299026" y="2540246"/>
            <a:ext cx="92681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1495E5-97E5-25E1-8972-ED941358DA2B}"/>
              </a:ext>
            </a:extLst>
          </p:cNvPr>
          <p:cNvCxnSpPr>
            <a:cxnSpLocks/>
          </p:cNvCxnSpPr>
          <p:nvPr userDrawn="1"/>
        </p:nvCxnSpPr>
        <p:spPr>
          <a:xfrm>
            <a:off x="603438" y="3346158"/>
            <a:ext cx="109637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15CE53-5DDA-CEF5-852B-5DED400EF333}"/>
              </a:ext>
            </a:extLst>
          </p:cNvPr>
          <p:cNvCxnSpPr>
            <a:cxnSpLocks/>
          </p:cNvCxnSpPr>
          <p:nvPr userDrawn="1"/>
        </p:nvCxnSpPr>
        <p:spPr>
          <a:xfrm>
            <a:off x="603438" y="4136571"/>
            <a:ext cx="109637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F47B77-E144-BA87-0220-076B9B25F081}"/>
              </a:ext>
            </a:extLst>
          </p:cNvPr>
          <p:cNvCxnSpPr>
            <a:cxnSpLocks/>
          </p:cNvCxnSpPr>
          <p:nvPr userDrawn="1"/>
        </p:nvCxnSpPr>
        <p:spPr>
          <a:xfrm>
            <a:off x="2244782" y="4950232"/>
            <a:ext cx="932241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BF89A21-1685-14E9-60D2-31BA17D3ACAD}"/>
              </a:ext>
            </a:extLst>
          </p:cNvPr>
          <p:cNvCxnSpPr>
            <a:cxnSpLocks/>
          </p:cNvCxnSpPr>
          <p:nvPr userDrawn="1"/>
        </p:nvCxnSpPr>
        <p:spPr>
          <a:xfrm>
            <a:off x="4850159" y="1734335"/>
            <a:ext cx="6717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AA20FB0-6715-2439-8BB0-B79A80948809}"/>
              </a:ext>
            </a:extLst>
          </p:cNvPr>
          <p:cNvCxnSpPr>
            <a:cxnSpLocks/>
          </p:cNvCxnSpPr>
          <p:nvPr userDrawn="1"/>
        </p:nvCxnSpPr>
        <p:spPr>
          <a:xfrm>
            <a:off x="4850159" y="5771643"/>
            <a:ext cx="6717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44FD8E-8C2A-AF6A-A9C8-8F3EB61BB69D}"/>
              </a:ext>
            </a:extLst>
          </p:cNvPr>
          <p:cNvGrpSpPr/>
          <p:nvPr userDrawn="1"/>
        </p:nvGrpSpPr>
        <p:grpSpPr>
          <a:xfrm>
            <a:off x="4894740" y="2820359"/>
            <a:ext cx="286719" cy="246221"/>
            <a:chOff x="3735692" y="2820359"/>
            <a:chExt cx="286719" cy="24622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4ADD3B4-E9FA-B136-6E99-15AD7A3EB14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EF436F-1C67-EA3D-0ABD-C0AAAC345ED7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E83291-F87B-7A45-1BD3-E217C6957BE7}"/>
              </a:ext>
            </a:extLst>
          </p:cNvPr>
          <p:cNvGrpSpPr/>
          <p:nvPr userDrawn="1"/>
        </p:nvGrpSpPr>
        <p:grpSpPr>
          <a:xfrm>
            <a:off x="4901090" y="2017084"/>
            <a:ext cx="286719" cy="246221"/>
            <a:chOff x="3742042" y="2820359"/>
            <a:chExt cx="286719" cy="24622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D877F34-78A3-E0FA-386B-9FD452F95A7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8301C4-1454-78A9-B86B-CFBA7F5F501E}"/>
                </a:ext>
              </a:extLst>
            </p:cNvPr>
            <p:cNvSpPr txBox="1"/>
            <p:nvPr userDrawn="1"/>
          </p:nvSpPr>
          <p:spPr>
            <a:xfrm>
              <a:off x="374204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2A11CE-3E7E-0BC6-11C6-4EC9744DD716}"/>
              </a:ext>
            </a:extLst>
          </p:cNvPr>
          <p:cNvGrpSpPr/>
          <p:nvPr userDrawn="1"/>
        </p:nvGrpSpPr>
        <p:grpSpPr>
          <a:xfrm>
            <a:off x="4894740" y="3620459"/>
            <a:ext cx="286719" cy="246221"/>
            <a:chOff x="3735692" y="2820359"/>
            <a:chExt cx="286719" cy="24622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552D447-C680-B700-F24D-870E4B775D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5F89A5-945B-2F74-AD77-593C00218E08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C84B5E0-346E-D42A-EDC1-70A97C344D0F}"/>
              </a:ext>
            </a:extLst>
          </p:cNvPr>
          <p:cNvGrpSpPr/>
          <p:nvPr userDrawn="1"/>
        </p:nvGrpSpPr>
        <p:grpSpPr>
          <a:xfrm>
            <a:off x="4888390" y="4430084"/>
            <a:ext cx="286719" cy="246221"/>
            <a:chOff x="3729342" y="2820359"/>
            <a:chExt cx="286719" cy="24622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D21DF0F-1EC5-D9D8-D40D-2DC27BAD75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F34E39-EB62-0AB9-4343-945CBB55C1D8}"/>
                </a:ext>
              </a:extLst>
            </p:cNvPr>
            <p:cNvSpPr txBox="1"/>
            <p:nvPr userDrawn="1"/>
          </p:nvSpPr>
          <p:spPr>
            <a:xfrm>
              <a:off x="372934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0A4178D-A8F3-B6F2-62DA-D729E2A467A0}"/>
              </a:ext>
            </a:extLst>
          </p:cNvPr>
          <p:cNvGrpSpPr/>
          <p:nvPr userDrawn="1"/>
        </p:nvGrpSpPr>
        <p:grpSpPr>
          <a:xfrm>
            <a:off x="4894740" y="5261934"/>
            <a:ext cx="286719" cy="246221"/>
            <a:chOff x="3735692" y="2820359"/>
            <a:chExt cx="286719" cy="24622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CBB598B-EF98-353F-1F15-9452F70E76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DEBDE7B-36B8-5068-A579-B5F4C64EF282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45F93B7-994E-CD0F-1B49-42E0C1A3FB74}"/>
              </a:ext>
            </a:extLst>
          </p:cNvPr>
          <p:cNvGrpSpPr/>
          <p:nvPr userDrawn="1"/>
        </p:nvGrpSpPr>
        <p:grpSpPr>
          <a:xfrm>
            <a:off x="8014991" y="2820359"/>
            <a:ext cx="286719" cy="246221"/>
            <a:chOff x="3739616" y="2820359"/>
            <a:chExt cx="286719" cy="246221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880AA1E-4C60-5EA1-595F-6FF7202EE3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A9D623-78FD-2FDC-7745-7D6CF624E736}"/>
                </a:ext>
              </a:extLst>
            </p:cNvPr>
            <p:cNvSpPr txBox="1"/>
            <p:nvPr userDrawn="1"/>
          </p:nvSpPr>
          <p:spPr>
            <a:xfrm>
              <a:off x="3739616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7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C16C234-F52E-1C93-5648-A92CECDF0CFD}"/>
              </a:ext>
            </a:extLst>
          </p:cNvPr>
          <p:cNvGrpSpPr/>
          <p:nvPr userDrawn="1"/>
        </p:nvGrpSpPr>
        <p:grpSpPr>
          <a:xfrm>
            <a:off x="8009569" y="2017084"/>
            <a:ext cx="286719" cy="246221"/>
            <a:chOff x="3734194" y="2820359"/>
            <a:chExt cx="286719" cy="24622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84A3FCA-C2EE-9CE0-6540-9FF5862A7DE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759271D-03AB-30A7-1DEC-012880E77299}"/>
                </a:ext>
              </a:extLst>
            </p:cNvPr>
            <p:cNvSpPr txBox="1"/>
            <p:nvPr userDrawn="1"/>
          </p:nvSpPr>
          <p:spPr>
            <a:xfrm>
              <a:off x="3734194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6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00EF9FB-1181-FE98-EBC2-B345C8FDC0AB}"/>
              </a:ext>
            </a:extLst>
          </p:cNvPr>
          <p:cNvGrpSpPr/>
          <p:nvPr userDrawn="1"/>
        </p:nvGrpSpPr>
        <p:grpSpPr>
          <a:xfrm>
            <a:off x="8011067" y="3620459"/>
            <a:ext cx="286719" cy="246221"/>
            <a:chOff x="3735692" y="2820359"/>
            <a:chExt cx="286719" cy="246221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AF6C5AB-02CB-BE5A-7E8C-39CDFC3BD3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D1A4C48-B2AE-65AB-E3E2-26ECE4C876F9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47A8DEE-95CF-E024-48AF-4E993468FC59}"/>
              </a:ext>
            </a:extLst>
          </p:cNvPr>
          <p:cNvGrpSpPr/>
          <p:nvPr userDrawn="1"/>
        </p:nvGrpSpPr>
        <p:grpSpPr>
          <a:xfrm>
            <a:off x="8008641" y="4430084"/>
            <a:ext cx="286719" cy="246221"/>
            <a:chOff x="3733266" y="2820359"/>
            <a:chExt cx="286719" cy="246221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812E234-4101-4B00-8B5D-4E25D44D279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B318C38-DAFB-07C4-36DE-6C26C6234905}"/>
                </a:ext>
              </a:extLst>
            </p:cNvPr>
            <p:cNvSpPr txBox="1"/>
            <p:nvPr userDrawn="1"/>
          </p:nvSpPr>
          <p:spPr>
            <a:xfrm>
              <a:off x="3733266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9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34F0B46-FA7F-843A-0D9F-54D8351E9038}"/>
              </a:ext>
            </a:extLst>
          </p:cNvPr>
          <p:cNvGrpSpPr/>
          <p:nvPr userDrawn="1"/>
        </p:nvGrpSpPr>
        <p:grpSpPr>
          <a:xfrm>
            <a:off x="7987523" y="5261934"/>
            <a:ext cx="342348" cy="246221"/>
            <a:chOff x="3712148" y="2820359"/>
            <a:chExt cx="342348" cy="246221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06C1D12-DC38-86B5-9AF0-614538FEB1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77BE009-690C-D977-A28B-7D0CF1F60641}"/>
                </a:ext>
              </a:extLst>
            </p:cNvPr>
            <p:cNvSpPr txBox="1"/>
            <p:nvPr userDrawn="1"/>
          </p:nvSpPr>
          <p:spPr>
            <a:xfrm>
              <a:off x="3712148" y="2820359"/>
              <a:ext cx="3423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10</a:t>
              </a:r>
            </a:p>
          </p:txBody>
        </p:sp>
      </p:grpSp>
      <p:pic>
        <p:nvPicPr>
          <p:cNvPr id="20" name="Picture 1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C3ED832-1D14-DDC7-C7F7-355A6B5E35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43" y="6076454"/>
            <a:ext cx="1966686" cy="69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938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573392C-B603-9970-EBCA-6D1D979FD9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516" y="1518748"/>
            <a:ext cx="4150069" cy="1466086"/>
          </a:xfrm>
          <a:prstGeom prst="rect">
            <a:avLst/>
          </a:prstGeom>
        </p:spPr>
      </p:pic>
      <p:sp>
        <p:nvSpPr>
          <p:cNvPr id="5" name="Slide Number Placeholder 32">
            <a:extLst>
              <a:ext uri="{FF2B5EF4-FFF2-40B4-BE49-F238E27FC236}">
                <a16:creationId xmlns:a16="http://schemas.microsoft.com/office/drawing/2014/main" id="{384C0FD2-8777-2FA4-77A5-C2B04CFF0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F00BD6-1DD3-1DF8-F423-7C84036A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6"/>
            <a:ext cx="10515600" cy="660486"/>
          </a:xfrm>
        </p:spPr>
        <p:txBody>
          <a:bodyPr/>
          <a:lstStyle/>
          <a:p>
            <a:r>
              <a:rPr lang="en-US" dirty="0" err="1"/>
              <a:t>Privalumai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EFE966-8981-D19C-508C-5572904C1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1460" y="1898830"/>
            <a:ext cx="5920432" cy="4042075"/>
          </a:xfrm>
        </p:spPr>
        <p:txBody>
          <a:bodyPr numCol="2" spcCol="457200" anchor="t">
            <a:normAutofit/>
          </a:bodyPr>
          <a:lstStyle>
            <a:lvl1pPr marL="342900" indent="-342900">
              <a:lnSpc>
                <a:spcPct val="150000"/>
              </a:lnSpc>
              <a:buAutoNum type="arabicPeriod"/>
              <a:defRPr sz="20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 err="1"/>
              <a:t>Funkcionalumo</a:t>
            </a:r>
            <a:r>
              <a:rPr lang="en-US" dirty="0"/>
              <a:t> </a:t>
            </a:r>
            <a:r>
              <a:rPr lang="en-US" dirty="0" err="1"/>
              <a:t>plėtra</a:t>
            </a:r>
            <a:r>
              <a:rPr lang="en-US" dirty="0"/>
              <a:t> </a:t>
            </a:r>
            <a:r>
              <a:rPr lang="en-US" dirty="0" err="1"/>
              <a:t>pagal</a:t>
            </a:r>
            <a:r>
              <a:rPr lang="en-US" dirty="0"/>
              <a:t> </a:t>
            </a:r>
            <a:r>
              <a:rPr lang="en-US" dirty="0" err="1"/>
              <a:t>poreikį</a:t>
            </a:r>
            <a:endParaRPr lang="en-US" dirty="0"/>
          </a:p>
          <a:p>
            <a:pPr lvl="0"/>
            <a:r>
              <a:rPr lang="en-US" dirty="0" err="1"/>
              <a:t>Suderinamumas</a:t>
            </a:r>
            <a:endParaRPr lang="en-US" dirty="0"/>
          </a:p>
          <a:p>
            <a:pPr lvl="0"/>
            <a:r>
              <a:rPr lang="en-US" dirty="0" err="1"/>
              <a:t>Saugumas</a:t>
            </a:r>
            <a:endParaRPr lang="en-US" dirty="0"/>
          </a:p>
          <a:p>
            <a:pPr lvl="0"/>
            <a:r>
              <a:rPr lang="en-US" dirty="0" err="1"/>
              <a:t>Analitika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dirbtinis</a:t>
            </a:r>
            <a:r>
              <a:rPr lang="en-US" dirty="0"/>
              <a:t> </a:t>
            </a:r>
            <a:r>
              <a:rPr lang="en-US" dirty="0" err="1"/>
              <a:t>intelektas</a:t>
            </a:r>
            <a:endParaRPr lang="en-US" dirty="0"/>
          </a:p>
          <a:p>
            <a:pPr lvl="0"/>
            <a:r>
              <a:rPr lang="en-US" dirty="0" err="1"/>
              <a:t>Operatyvumas</a:t>
            </a:r>
            <a:endParaRPr lang="en-US" dirty="0"/>
          </a:p>
          <a:p>
            <a:pPr lvl="0"/>
            <a:r>
              <a:rPr lang="en-US" dirty="0" err="1"/>
              <a:t>Suderinamumas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err="1"/>
              <a:t>Analitika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dirbtinis</a:t>
            </a:r>
            <a:r>
              <a:rPr lang="en-US" dirty="0"/>
              <a:t> </a:t>
            </a:r>
            <a:r>
              <a:rPr lang="en-US" dirty="0" err="1"/>
              <a:t>intelektas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err="1"/>
              <a:t>Operatyvumas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err="1"/>
              <a:t>Funkcionalumo</a:t>
            </a:r>
            <a:r>
              <a:rPr lang="en-US" dirty="0"/>
              <a:t> </a:t>
            </a:r>
            <a:r>
              <a:rPr lang="en-US" dirty="0" err="1"/>
              <a:t>plėtra</a:t>
            </a:r>
            <a:r>
              <a:rPr lang="en-US" dirty="0"/>
              <a:t> </a:t>
            </a:r>
            <a:r>
              <a:rPr lang="en-US" dirty="0" err="1"/>
              <a:t>pagal</a:t>
            </a:r>
            <a:r>
              <a:rPr lang="en-US" dirty="0"/>
              <a:t> </a:t>
            </a:r>
            <a:r>
              <a:rPr lang="en-US" dirty="0" err="1"/>
              <a:t>poreikį</a:t>
            </a:r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Saugumas</a:t>
            </a:r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9515069B-AD72-2AAC-254F-CDC11DEFC0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3B1082-7523-798A-1D56-3473DF0ECEB8}"/>
              </a:ext>
            </a:extLst>
          </p:cNvPr>
          <p:cNvCxnSpPr/>
          <p:nvPr userDrawn="1"/>
        </p:nvCxnSpPr>
        <p:spPr>
          <a:xfrm>
            <a:off x="381000" y="1293557"/>
            <a:ext cx="11430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B7DD9B4-1A45-0A4B-7EC2-CF6D6AB3E318}"/>
              </a:ext>
            </a:extLst>
          </p:cNvPr>
          <p:cNvSpPr/>
          <p:nvPr userDrawn="1"/>
        </p:nvSpPr>
        <p:spPr>
          <a:xfrm>
            <a:off x="486261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65D68E-E176-F7A9-308F-A566F4C79591}"/>
              </a:ext>
            </a:extLst>
          </p:cNvPr>
          <p:cNvSpPr/>
          <p:nvPr userDrawn="1"/>
        </p:nvSpPr>
        <p:spPr>
          <a:xfrm>
            <a:off x="646410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D0CDFFB-FB4B-5092-712A-ABAF77A27C4B}"/>
              </a:ext>
            </a:extLst>
          </p:cNvPr>
          <p:cNvSpPr/>
          <p:nvPr userDrawn="1"/>
        </p:nvSpPr>
        <p:spPr>
          <a:xfrm>
            <a:off x="863386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1865400-AE31-8EB8-8539-FCD48AA34976}"/>
              </a:ext>
            </a:extLst>
          </p:cNvPr>
          <p:cNvSpPr/>
          <p:nvPr userDrawn="1"/>
        </p:nvSpPr>
        <p:spPr>
          <a:xfrm>
            <a:off x="1199183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50415D-DF3F-72C8-F685-94E98A735E14}"/>
              </a:ext>
            </a:extLst>
          </p:cNvPr>
          <p:cNvSpPr/>
          <p:nvPr userDrawn="1"/>
        </p:nvSpPr>
        <p:spPr>
          <a:xfrm>
            <a:off x="1705461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7996712-F233-7B2F-9738-EFB4B41FF358}"/>
              </a:ext>
            </a:extLst>
          </p:cNvPr>
          <p:cNvSpPr/>
          <p:nvPr userDrawn="1"/>
        </p:nvSpPr>
        <p:spPr>
          <a:xfrm>
            <a:off x="2495874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4194D4-2CE6-4A9F-D995-E6F29A10FAD3}"/>
              </a:ext>
            </a:extLst>
          </p:cNvPr>
          <p:cNvSpPr/>
          <p:nvPr userDrawn="1"/>
        </p:nvSpPr>
        <p:spPr>
          <a:xfrm>
            <a:off x="3420607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1BD8DF8-876A-005A-7AD5-4AC45B77A859}"/>
              </a:ext>
            </a:extLst>
          </p:cNvPr>
          <p:cNvSpPr/>
          <p:nvPr userDrawn="1"/>
        </p:nvSpPr>
        <p:spPr>
          <a:xfrm>
            <a:off x="4810286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D2BC68B-38C2-826B-9777-AAD327C98DD1}"/>
              </a:ext>
            </a:extLst>
          </p:cNvPr>
          <p:cNvSpPr/>
          <p:nvPr userDrawn="1"/>
        </p:nvSpPr>
        <p:spPr>
          <a:xfrm rot="10800000">
            <a:off x="11639002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FA5CF00-AC5E-7DB5-1921-5BA2A3EBA4D9}"/>
              </a:ext>
            </a:extLst>
          </p:cNvPr>
          <p:cNvSpPr/>
          <p:nvPr userDrawn="1"/>
        </p:nvSpPr>
        <p:spPr>
          <a:xfrm rot="10800000">
            <a:off x="7314977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034BC31-33CE-D11D-00B0-6225F07CC3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43" y="6076454"/>
            <a:ext cx="1966686" cy="69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411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734938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WOW effect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2772982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OPEX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7" y="3059416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0B21310E-C3BD-B3E2-12F2-C6A9564CEB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61968" y="1944717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2BBD66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-2%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63578D4-E4D9-2489-6AB9-0C2785E1CE88}"/>
              </a:ext>
            </a:extLst>
          </p:cNvPr>
          <p:cNvSpPr/>
          <p:nvPr userDrawn="1"/>
        </p:nvSpPr>
        <p:spPr>
          <a:xfrm>
            <a:off x="7928535" y="1734938"/>
            <a:ext cx="3882465" cy="4178193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C098976-7A8B-E7C4-4BA6-C8770B96527A}"/>
              </a:ext>
            </a:extLst>
          </p:cNvPr>
          <p:cNvSpPr/>
          <p:nvPr userDrawn="1"/>
        </p:nvSpPr>
        <p:spPr>
          <a:xfrm>
            <a:off x="380999" y="3999673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EE325665-E6A3-4CBF-9013-9651ED8A32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1921" y="5037717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36584848-7159-A8E6-E81E-6BE756624AF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3457" y="5324151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9EBEB0BF-784D-614E-633C-71F5064A654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461968" y="4209452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2BBD66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2720FE-979D-88CE-104C-A1028C599087}"/>
              </a:ext>
            </a:extLst>
          </p:cNvPr>
          <p:cNvSpPr/>
          <p:nvPr userDrawn="1"/>
        </p:nvSpPr>
        <p:spPr>
          <a:xfrm>
            <a:off x="4155557" y="1734938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637CB9CB-E6C5-964E-3FF7-B69FF867CED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26479" y="2772982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Burning quality</a:t>
            </a:r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EA30D61A-1FBE-9614-4811-339F7A42BC6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18015" y="3059416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D1A1005A-EFA7-D9AE-0CB1-DFFBFBB464B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36526" y="1944717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2BBD66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F337D8F-0DB4-BE5E-7FA1-DC2346B8E262}"/>
              </a:ext>
            </a:extLst>
          </p:cNvPr>
          <p:cNvSpPr/>
          <p:nvPr userDrawn="1"/>
        </p:nvSpPr>
        <p:spPr>
          <a:xfrm>
            <a:off x="4155557" y="3999673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F2C5BDAD-09DF-5814-29A4-177945CEE53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26479" y="5037717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Electricity production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C01EFB0E-062F-8297-156E-8D2E69F048C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18015" y="5324151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C87D59E6-D26A-AC9D-4D73-DC80FA7651B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36526" y="4209452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2BBD66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978413AE-C9DE-E5E4-AB77-E89B5BEECBE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04142" y="4671533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What is your potential?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7AB20E7-03FC-327F-D41F-00DBA96C0D5C}"/>
              </a:ext>
            </a:extLst>
          </p:cNvPr>
          <p:cNvSpPr/>
          <p:nvPr userDrawn="1"/>
        </p:nvSpPr>
        <p:spPr>
          <a:xfrm>
            <a:off x="8958828" y="2553984"/>
            <a:ext cx="1827024" cy="1827024"/>
          </a:xfrm>
          <a:prstGeom prst="ellipse">
            <a:avLst/>
          </a:prstGeom>
          <a:solidFill>
            <a:srgbClr val="2BBD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BBD66"/>
              </a:solidFill>
            </a:endParaRPr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112FB836-3C4C-19E7-6E8C-5BF4395B4E6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233481" y="3158253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? %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F86DBC1-9CAA-25D9-AE93-61C85113ED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43" y="6076454"/>
            <a:ext cx="1966686" cy="69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0983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734938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BBD6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WOW effect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2772982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OPEX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7" y="3059416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0B21310E-C3BD-B3E2-12F2-C6A9564CEB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61968" y="1944717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2BBD66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-2%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63578D4-E4D9-2489-6AB9-0C2785E1CE88}"/>
              </a:ext>
            </a:extLst>
          </p:cNvPr>
          <p:cNvSpPr/>
          <p:nvPr userDrawn="1"/>
        </p:nvSpPr>
        <p:spPr>
          <a:xfrm>
            <a:off x="7928535" y="1734938"/>
            <a:ext cx="3882465" cy="4178193"/>
          </a:xfrm>
          <a:prstGeom prst="rect">
            <a:avLst/>
          </a:prstGeom>
          <a:solidFill>
            <a:srgbClr val="2BBD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C098976-7A8B-E7C4-4BA6-C8770B96527A}"/>
              </a:ext>
            </a:extLst>
          </p:cNvPr>
          <p:cNvSpPr/>
          <p:nvPr userDrawn="1"/>
        </p:nvSpPr>
        <p:spPr>
          <a:xfrm>
            <a:off x="380999" y="3999673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EE325665-E6A3-4CBF-9013-9651ED8A32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1921" y="5037717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36584848-7159-A8E6-E81E-6BE756624AF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3457" y="5324151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9EBEB0BF-784D-614E-633C-71F5064A654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461968" y="4209452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2BBD66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2720FE-979D-88CE-104C-A1028C599087}"/>
              </a:ext>
            </a:extLst>
          </p:cNvPr>
          <p:cNvSpPr/>
          <p:nvPr userDrawn="1"/>
        </p:nvSpPr>
        <p:spPr>
          <a:xfrm>
            <a:off x="4155557" y="1734938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637CB9CB-E6C5-964E-3FF7-B69FF867CED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26479" y="2772982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Burning quality</a:t>
            </a:r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EA30D61A-1FBE-9614-4811-339F7A42BC6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18015" y="3059416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D1A1005A-EFA7-D9AE-0CB1-DFFBFBB464B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36526" y="1944717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2BBD66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F337D8F-0DB4-BE5E-7FA1-DC2346B8E262}"/>
              </a:ext>
            </a:extLst>
          </p:cNvPr>
          <p:cNvSpPr/>
          <p:nvPr userDrawn="1"/>
        </p:nvSpPr>
        <p:spPr>
          <a:xfrm>
            <a:off x="4155557" y="3999673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F2C5BDAD-09DF-5814-29A4-177945CEE53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26479" y="5037717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Electricity production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C01EFB0E-062F-8297-156E-8D2E69F048C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18015" y="5324151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C87D59E6-D26A-AC9D-4D73-DC80FA7651B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36526" y="4209452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2BBD66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978413AE-C9DE-E5E4-AB77-E89B5BEECBE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04142" y="4671533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What is your potential?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7AB20E7-03FC-327F-D41F-00DBA96C0D5C}"/>
              </a:ext>
            </a:extLst>
          </p:cNvPr>
          <p:cNvSpPr/>
          <p:nvPr userDrawn="1"/>
        </p:nvSpPr>
        <p:spPr>
          <a:xfrm>
            <a:off x="8958828" y="2553984"/>
            <a:ext cx="1827024" cy="1827024"/>
          </a:xfrm>
          <a:prstGeom prst="ellipse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112FB836-3C4C-19E7-6E8C-5BF4395B4E6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233481" y="3158253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? %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ABD5B7E-19E4-7493-2E47-662B84C53A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43" y="6076454"/>
            <a:ext cx="1966686" cy="69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1497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416A075-970F-1176-E598-B00CC50A5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3C8BDE9-5562-A99F-A258-22950517F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60449"/>
            <a:ext cx="3442855" cy="4692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AB44F95-1D10-A218-BD2A-C59CB2149681}"/>
              </a:ext>
            </a:extLst>
          </p:cNvPr>
          <p:cNvSpPr/>
          <p:nvPr userDrawn="1"/>
        </p:nvSpPr>
        <p:spPr>
          <a:xfrm>
            <a:off x="4047893" y="1360449"/>
            <a:ext cx="7763107" cy="4692946"/>
          </a:xfrm>
          <a:prstGeom prst="roundRect">
            <a:avLst>
              <a:gd name="adj" fmla="val 14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8DB024D-40BE-6D74-5F80-551E246C5D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43" y="6076454"/>
            <a:ext cx="1966686" cy="69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66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35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Value Chain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535BFB-E45E-90E8-6FD7-14BFD6873BC7}"/>
              </a:ext>
            </a:extLst>
          </p:cNvPr>
          <p:cNvSpPr/>
          <p:nvPr userDrawn="1"/>
        </p:nvSpPr>
        <p:spPr>
          <a:xfrm>
            <a:off x="380999" y="1356498"/>
            <a:ext cx="5545668" cy="762209"/>
          </a:xfrm>
          <a:prstGeom prst="rect">
            <a:avLst/>
          </a:prstGeom>
          <a:solidFill>
            <a:srgbClr val="007D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149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Balance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6" y="211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/>
              <a:t>Balance = Income – Expenses</a:t>
            </a:r>
          </a:p>
          <a:p>
            <a:pPr lvl="0"/>
            <a:r>
              <a:rPr lang="en-US" dirty="0"/>
              <a:t>Strongly dependent on market behavior and operational excellence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1A0DB2-E32D-93AB-3A43-599DA9F2353E}"/>
              </a:ext>
            </a:extLst>
          </p:cNvPr>
          <p:cNvCxnSpPr>
            <a:cxnSpLocks/>
          </p:cNvCxnSpPr>
          <p:nvPr userDrawn="1"/>
        </p:nvCxnSpPr>
        <p:spPr>
          <a:xfrm>
            <a:off x="380999" y="2118716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E998DC-98B3-7AA7-8B4F-D78131C659DC}"/>
              </a:ext>
            </a:extLst>
          </p:cNvPr>
          <p:cNvSpPr/>
          <p:nvPr userDrawn="1"/>
        </p:nvSpPr>
        <p:spPr>
          <a:xfrm>
            <a:off x="6265267" y="135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886F7-8C87-4E4B-DC71-9DCF9CE7DD24}"/>
              </a:ext>
            </a:extLst>
          </p:cNvPr>
          <p:cNvSpPr/>
          <p:nvPr userDrawn="1"/>
        </p:nvSpPr>
        <p:spPr>
          <a:xfrm>
            <a:off x="6265267" y="1356498"/>
            <a:ext cx="5545668" cy="762209"/>
          </a:xfrm>
          <a:prstGeom prst="rect">
            <a:avLst/>
          </a:prstGeom>
          <a:solidFill>
            <a:srgbClr val="007D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DCE6C1B-786A-C713-E04E-822E44578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6189" y="149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KPI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D94329E-0057-0286-363D-F8D405854F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7724" y="211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l-GR" dirty="0"/>
              <a:t>Δ </a:t>
            </a:r>
            <a:r>
              <a:rPr lang="en-US" dirty="0"/>
              <a:t>Balance = Actual – Predicted</a:t>
            </a:r>
          </a:p>
          <a:p>
            <a:pPr lvl="0"/>
            <a:r>
              <a:rPr lang="en-US" dirty="0"/>
              <a:t>Good prediction means good planning</a:t>
            </a:r>
          </a:p>
          <a:p>
            <a:pPr lvl="0"/>
            <a:r>
              <a:rPr lang="en-US" dirty="0"/>
              <a:t>Positive </a:t>
            </a:r>
            <a:r>
              <a:rPr lang="el-GR" dirty="0"/>
              <a:t>Δ </a:t>
            </a:r>
            <a:r>
              <a:rPr lang="en-US" dirty="0"/>
              <a:t>Balance means excellent operation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BD67A3-BA1C-5F02-35CA-8E03D0619585}"/>
              </a:ext>
            </a:extLst>
          </p:cNvPr>
          <p:cNvCxnSpPr>
            <a:cxnSpLocks/>
          </p:cNvCxnSpPr>
          <p:nvPr userDrawn="1"/>
        </p:nvCxnSpPr>
        <p:spPr>
          <a:xfrm>
            <a:off x="6265267" y="2118716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88468-C556-0948-7F75-AFD4A670063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81000" y="3429000"/>
            <a:ext cx="11430000" cy="26146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39889CE-814D-80F7-F160-282B64D37D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409" y="6078371"/>
            <a:ext cx="1573706" cy="6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179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416A075-970F-1176-E598-B00CC50A5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AB44F95-1D10-A218-BD2A-C59CB2149681}"/>
              </a:ext>
            </a:extLst>
          </p:cNvPr>
          <p:cNvSpPr/>
          <p:nvPr userDrawn="1"/>
        </p:nvSpPr>
        <p:spPr>
          <a:xfrm>
            <a:off x="381001" y="1360449"/>
            <a:ext cx="11430000" cy="4692946"/>
          </a:xfrm>
          <a:prstGeom prst="roundRect">
            <a:avLst>
              <a:gd name="adj" fmla="val 14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996026C-FA50-150D-B4D0-7F307D8842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43" y="6076454"/>
            <a:ext cx="1966686" cy="69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6901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416A075-970F-1176-E598-B00CC50A5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AB44F95-1D10-A218-BD2A-C59CB2149681}"/>
              </a:ext>
            </a:extLst>
          </p:cNvPr>
          <p:cNvSpPr/>
          <p:nvPr userDrawn="1"/>
        </p:nvSpPr>
        <p:spPr>
          <a:xfrm>
            <a:off x="381001" y="353291"/>
            <a:ext cx="11430000" cy="5700104"/>
          </a:xfrm>
          <a:prstGeom prst="roundRect">
            <a:avLst>
              <a:gd name="adj" fmla="val 11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522F386-CEE9-57E7-DFF4-75E444570A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43" y="6076454"/>
            <a:ext cx="1966686" cy="69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7043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BM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AA317B-2A65-EFE9-2852-7714DEE99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2400" y="916589"/>
            <a:ext cx="5301344" cy="5096942"/>
          </a:xfrm>
        </p:spPr>
        <p:txBody>
          <a:bodyPr anchor="ctr" anchorCtr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CB5DFC-1F4D-85EE-B625-BE6AFC851074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rgbClr val="2BBD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13F4D4-90AD-075C-3B2F-A61A1ED45A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953" y="1497355"/>
            <a:ext cx="4492908" cy="4875963"/>
          </a:xfrm>
          <a:prstGeom prst="rect">
            <a:avLst/>
          </a:prstGeom>
        </p:spPr>
      </p:pic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9ADD311-D6A5-01C7-2B01-712B50485F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67" y="60680"/>
            <a:ext cx="3613436" cy="127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195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BMS  +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1445E6-2785-B639-A298-36C3752936C8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2BBD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304" y="4111632"/>
            <a:ext cx="5301344" cy="10066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Name Surname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EF6F26C7-71AA-316D-EF64-924EDE605C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6304" y="5362695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5504B70-124F-6F9B-4E88-F486F269AF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6304" y="5810331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B7E2DAD-56A6-BAD7-AC91-61D8C036C1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6304" y="6255279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F3862F-0F16-324F-BACB-201189D5F8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953" y="1497355"/>
            <a:ext cx="4492908" cy="4875963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DA4C85B-DE82-4299-B145-A4ABEC565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67" y="60680"/>
            <a:ext cx="3613436" cy="127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059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BMS Illustration">
    <p:bg>
      <p:bgPr>
        <a:solidFill>
          <a:srgbClr val="2BBD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76F3BF8-17DE-CF56-F00B-26416EDFB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993" y="2726695"/>
            <a:ext cx="3613436" cy="12765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77AF73-C71A-59DD-91F7-8CD25A6647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0" y="585560"/>
            <a:ext cx="5261113" cy="570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2873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ed">
    <p:bg>
      <p:bgPr>
        <a:solidFill>
          <a:srgbClr val="B358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1C081B1-F609-C950-5748-82B05AC6D827}"/>
              </a:ext>
            </a:extLst>
          </p:cNvPr>
          <p:cNvGrpSpPr/>
          <p:nvPr userDrawn="1"/>
        </p:nvGrpSpPr>
        <p:grpSpPr>
          <a:xfrm>
            <a:off x="381000" y="6427491"/>
            <a:ext cx="11430000" cy="76846"/>
            <a:chOff x="381000" y="6427491"/>
            <a:chExt cx="11430000" cy="7684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A375F44-8B88-6802-BDC2-4CEAC78BFFF9}"/>
                </a:ext>
              </a:extLst>
            </p:cNvPr>
            <p:cNvCxnSpPr/>
            <p:nvPr userDrawn="1"/>
          </p:nvCxnSpPr>
          <p:spPr>
            <a:xfrm>
              <a:off x="381000" y="6461501"/>
              <a:ext cx="11430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5252B37-38AC-D6E9-9387-6B6243425F31}"/>
                </a:ext>
              </a:extLst>
            </p:cNvPr>
            <p:cNvSpPr/>
            <p:nvPr userDrawn="1"/>
          </p:nvSpPr>
          <p:spPr>
            <a:xfrm>
              <a:off x="4862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927ADC2-12F8-59E9-B45B-2C43563DD266}"/>
                </a:ext>
              </a:extLst>
            </p:cNvPr>
            <p:cNvSpPr/>
            <p:nvPr userDrawn="1"/>
          </p:nvSpPr>
          <p:spPr>
            <a:xfrm>
              <a:off x="64641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619496B-1E14-F0E9-6716-7C1C8F1D72C5}"/>
                </a:ext>
              </a:extLst>
            </p:cNvPr>
            <p:cNvSpPr/>
            <p:nvPr userDrawn="1"/>
          </p:nvSpPr>
          <p:spPr>
            <a:xfrm>
              <a:off x="8633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D3C2842-8503-C0B2-8390-065BA59E6133}"/>
                </a:ext>
              </a:extLst>
            </p:cNvPr>
            <p:cNvSpPr/>
            <p:nvPr userDrawn="1"/>
          </p:nvSpPr>
          <p:spPr>
            <a:xfrm>
              <a:off x="119918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81CBAF6-5E2F-45C7-455D-D62699A4F118}"/>
                </a:ext>
              </a:extLst>
            </p:cNvPr>
            <p:cNvSpPr/>
            <p:nvPr userDrawn="1"/>
          </p:nvSpPr>
          <p:spPr>
            <a:xfrm>
              <a:off x="17054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C39032A-21A5-B346-DEE6-326FE82D63C6}"/>
                </a:ext>
              </a:extLst>
            </p:cNvPr>
            <p:cNvSpPr/>
            <p:nvPr userDrawn="1"/>
          </p:nvSpPr>
          <p:spPr>
            <a:xfrm>
              <a:off x="2495874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1E7BA09-508B-890F-5790-820D0C25E7DA}"/>
                </a:ext>
              </a:extLst>
            </p:cNvPr>
            <p:cNvSpPr/>
            <p:nvPr userDrawn="1"/>
          </p:nvSpPr>
          <p:spPr>
            <a:xfrm>
              <a:off x="342060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C781F97-2DEB-C41D-0D8A-D12BAB17AE0C}"/>
                </a:ext>
              </a:extLst>
            </p:cNvPr>
            <p:cNvSpPr/>
            <p:nvPr userDrawn="1"/>
          </p:nvSpPr>
          <p:spPr>
            <a:xfrm>
              <a:off x="48102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9930DF5-7BF0-0157-366D-7C77ACCE0AD8}"/>
                </a:ext>
              </a:extLst>
            </p:cNvPr>
            <p:cNvSpPr/>
            <p:nvPr userDrawn="1"/>
          </p:nvSpPr>
          <p:spPr>
            <a:xfrm rot="10800000">
              <a:off x="116390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F739CA9-7184-40D0-3B66-0A4D64C1FB92}"/>
                </a:ext>
              </a:extLst>
            </p:cNvPr>
            <p:cNvSpPr/>
            <p:nvPr userDrawn="1"/>
          </p:nvSpPr>
          <p:spPr>
            <a:xfrm rot="10800000">
              <a:off x="1147885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65DA9A4-67A6-E44D-3832-C1D5EA5A8F57}"/>
                </a:ext>
              </a:extLst>
            </p:cNvPr>
            <p:cNvSpPr/>
            <p:nvPr userDrawn="1"/>
          </p:nvSpPr>
          <p:spPr>
            <a:xfrm rot="10800000">
              <a:off x="112618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D48EE23-D767-CF05-AFD1-1A6358F00C2D}"/>
                </a:ext>
              </a:extLst>
            </p:cNvPr>
            <p:cNvSpPr/>
            <p:nvPr userDrawn="1"/>
          </p:nvSpPr>
          <p:spPr>
            <a:xfrm rot="10800000">
              <a:off x="1092608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18D5EBA-94AC-5141-C375-7F39A191BBE6}"/>
                </a:ext>
              </a:extLst>
            </p:cNvPr>
            <p:cNvSpPr/>
            <p:nvPr userDrawn="1"/>
          </p:nvSpPr>
          <p:spPr>
            <a:xfrm rot="10800000">
              <a:off x="104198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C86A79A-F341-CC1C-5CBD-F852CC3271A5}"/>
                </a:ext>
              </a:extLst>
            </p:cNvPr>
            <p:cNvSpPr/>
            <p:nvPr userDrawn="1"/>
          </p:nvSpPr>
          <p:spPr>
            <a:xfrm rot="10800000">
              <a:off x="9629389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D95D91E-4947-1B72-1F24-696A598A989D}"/>
                </a:ext>
              </a:extLst>
            </p:cNvPr>
            <p:cNvSpPr/>
            <p:nvPr userDrawn="1"/>
          </p:nvSpPr>
          <p:spPr>
            <a:xfrm rot="10800000">
              <a:off x="870465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7F8CB69-C9DA-2812-3B6B-57B889807B94}"/>
                </a:ext>
              </a:extLst>
            </p:cNvPr>
            <p:cNvSpPr/>
            <p:nvPr userDrawn="1"/>
          </p:nvSpPr>
          <p:spPr>
            <a:xfrm rot="10800000">
              <a:off x="73149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9205FF-BB06-C4E5-3CB6-88162446B1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45646"/>
            <a:ext cx="9144000" cy="2387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D7A99-CD86-53CF-74FF-14A18E5659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12354"/>
            <a:ext cx="9144000" cy="66054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alpha val="60000"/>
                  </a:schemeClr>
                </a:solidFill>
                <a:latin typeface="Inter Tight Medium" pitchFamily="2" charset="0"/>
                <a:ea typeface="Inter Tight Medium" pitchFamily="2" charset="0"/>
                <a:cs typeface="Inter Tigh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by Name Surname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32316C2-9C7C-5C47-50E9-28FB69FEC3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7255" y="4826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A00940D-D662-D1D1-DB91-E70A725D1C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7255" y="7112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464A279E-EBD3-9CED-1A51-08741B8A84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7255" y="9398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B7176F2-C38F-31B2-4A12-475043962B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6" y="58541"/>
            <a:ext cx="3860801" cy="127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020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Visual">
    <p:bg>
      <p:bgPr>
        <a:solidFill>
          <a:srgbClr val="B358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205FF-BB06-C4E5-3CB6-88162446B1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820" y="4828144"/>
            <a:ext cx="11260360" cy="1722702"/>
          </a:xfrm>
        </p:spPr>
        <p:txBody>
          <a:bodyPr anchor="b" anchorCtr="0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Long Title Text</a:t>
            </a:r>
            <a:br>
              <a:rPr lang="en-US" dirty="0"/>
            </a:br>
            <a:r>
              <a:rPr lang="en-US" dirty="0"/>
              <a:t>in 2 Lines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32316C2-9C7C-5C47-50E9-28FB69FEC3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7255" y="4826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200">
                <a:solidFill>
                  <a:schemeClr val="tx1">
                    <a:alpha val="60188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A00940D-D662-D1D1-DB91-E70A725D1C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7255" y="7112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200">
                <a:solidFill>
                  <a:schemeClr val="tx1">
                    <a:alpha val="60188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vardenis.pavardenis@dween.com</a:t>
            </a:r>
            <a:endParaRPr lang="en-US" dirty="0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464A279E-EBD3-9CED-1A51-08741B8A84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7255" y="9398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200">
                <a:solidFill>
                  <a:schemeClr val="tx1">
                    <a:alpha val="60188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E040A3-5DE3-9206-3144-34A1C2929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820" y="1469795"/>
            <a:ext cx="11260360" cy="2947305"/>
          </a:xfrm>
          <a:prstGeom prst="rect">
            <a:avLst/>
          </a:prstGeom>
        </p:spPr>
      </p:pic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B3B48B8-A19B-FBE1-7B95-8EA2ABD199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04130" y="482601"/>
            <a:ext cx="4783739" cy="228600"/>
          </a:xfrm>
        </p:spPr>
        <p:txBody>
          <a:bodyPr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>
                    <a:alpha val="60188"/>
                  </a:schemeClr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Presentation by Name Surname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D18E4AE-8574-7C93-873D-EBF86E3229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46" y="58541"/>
            <a:ext cx="3860801" cy="127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4212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92072CA-308B-4997-6500-65B2B55179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43" y="6072592"/>
            <a:ext cx="2097314" cy="695245"/>
          </a:xfrm>
          <a:prstGeom prst="rect">
            <a:avLst/>
          </a:prstGeom>
        </p:spPr>
      </p:pic>
      <p:sp>
        <p:nvSpPr>
          <p:cNvPr id="5" name="Slide Number Placeholder 32">
            <a:extLst>
              <a:ext uri="{FF2B5EF4-FFF2-40B4-BE49-F238E27FC236}">
                <a16:creationId xmlns:a16="http://schemas.microsoft.com/office/drawing/2014/main" id="{384C0FD2-8777-2FA4-77A5-C2B04CFF0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F00BD6-1DD3-1DF8-F423-7C84036A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6"/>
            <a:ext cx="10515600" cy="660486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EFE966-8981-D19C-508C-5572904C1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51038"/>
            <a:ext cx="939800" cy="334521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32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  <a:p>
            <a:pPr lvl="0"/>
            <a:r>
              <a:rPr lang="en-US" dirty="0"/>
              <a:t>02</a:t>
            </a:r>
          </a:p>
          <a:p>
            <a:pPr lvl="0"/>
            <a:r>
              <a:rPr lang="en-US" dirty="0"/>
              <a:t>03</a:t>
            </a:r>
          </a:p>
          <a:p>
            <a:pPr lvl="0"/>
            <a:r>
              <a:rPr lang="en-US" dirty="0"/>
              <a:t>04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6539723-74B3-5552-4FCD-F335202DE23B}"/>
              </a:ext>
            </a:extLst>
          </p:cNvPr>
          <p:cNvCxnSpPr/>
          <p:nvPr userDrawn="1"/>
        </p:nvCxnSpPr>
        <p:spPr>
          <a:xfrm>
            <a:off x="381000" y="1295400"/>
            <a:ext cx="11430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4EECC4A3-A98F-3BA1-D8E6-F525B189E488}"/>
              </a:ext>
            </a:extLst>
          </p:cNvPr>
          <p:cNvSpPr/>
          <p:nvPr userDrawn="1"/>
        </p:nvSpPr>
        <p:spPr>
          <a:xfrm>
            <a:off x="723900" y="1261390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BB23294E-B6E9-7E8E-3AB0-838FDC02F4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4100" y="1951038"/>
            <a:ext cx="5676900" cy="3345211"/>
          </a:xfrm>
        </p:spPr>
        <p:txBody>
          <a:bodyPr wrap="square">
            <a:normAutofit/>
          </a:bodyPr>
          <a:lstStyle>
            <a:lvl1pPr marL="0" indent="0">
              <a:lnSpc>
                <a:spcPct val="150000"/>
              </a:lnSpc>
              <a:buNone/>
              <a:defRPr sz="32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About us</a:t>
            </a:r>
          </a:p>
          <a:p>
            <a:pPr lvl="0"/>
            <a:r>
              <a:rPr lang="en-US" dirty="0"/>
              <a:t>Context</a:t>
            </a:r>
          </a:p>
          <a:p>
            <a:pPr lvl="0"/>
            <a:r>
              <a:rPr lang="en-US" dirty="0"/>
              <a:t>Solution</a:t>
            </a:r>
          </a:p>
          <a:p>
            <a:pPr lvl="0"/>
            <a:r>
              <a:rPr lang="en-US" dirty="0"/>
              <a:t>Experience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EE920A-453F-731C-3B20-1CB1D5BE8D07}"/>
              </a:ext>
            </a:extLst>
          </p:cNvPr>
          <p:cNvSpPr/>
          <p:nvPr userDrawn="1"/>
        </p:nvSpPr>
        <p:spPr>
          <a:xfrm>
            <a:off x="6229027" y="125697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3017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CED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D004D2-46FA-DA52-DA0F-3167CBFB4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838" y="1346545"/>
            <a:ext cx="11257483" cy="378425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4B80C88-79E9-6C66-BC1B-255271C566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820" y="5509590"/>
            <a:ext cx="2429780" cy="1041256"/>
          </a:xfrm>
        </p:spPr>
        <p:txBody>
          <a:bodyPr anchor="b" anchorCtr="0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01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1CF2C55-BAB4-1AB9-B079-5077EC996C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521" y="5484046"/>
            <a:ext cx="7035800" cy="10668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60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sz="60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About Us</a:t>
            </a:r>
            <a:endParaRPr lang="en-US" dirty="0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6005F45-0FE5-7ECD-FE81-8C05610039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46" y="58541"/>
            <a:ext cx="3860801" cy="127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6628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97A1504-5466-E08E-19D4-1C7CD88C72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8335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AC90DB-1353-B37E-D37F-3C06DE5ED001}"/>
              </a:ext>
            </a:extLst>
          </p:cNvPr>
          <p:cNvSpPr/>
          <p:nvPr userDrawn="1"/>
        </p:nvSpPr>
        <p:spPr>
          <a:xfrm>
            <a:off x="0" y="5985776"/>
            <a:ext cx="12192000" cy="874643"/>
          </a:xfrm>
          <a:prstGeom prst="rect">
            <a:avLst/>
          </a:prstGeom>
          <a:solidFill>
            <a:srgbClr val="B358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33C0A6D-7F9F-29D5-21EE-B4F5CDDE46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43" y="6072592"/>
            <a:ext cx="2097314" cy="69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17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35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Value Chain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149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Balance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6" y="211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/>
              <a:t>Balance = Income – Expenses</a:t>
            </a:r>
          </a:p>
          <a:p>
            <a:pPr lvl="0"/>
            <a:r>
              <a:rPr lang="en-US" dirty="0"/>
              <a:t>Strongly dependent on market behavior and operational excellence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1A0DB2-E32D-93AB-3A43-599DA9F2353E}"/>
              </a:ext>
            </a:extLst>
          </p:cNvPr>
          <p:cNvCxnSpPr>
            <a:cxnSpLocks/>
          </p:cNvCxnSpPr>
          <p:nvPr userDrawn="1"/>
        </p:nvCxnSpPr>
        <p:spPr>
          <a:xfrm>
            <a:off x="643456" y="2118716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E998DC-98B3-7AA7-8B4F-D78131C659DC}"/>
              </a:ext>
            </a:extLst>
          </p:cNvPr>
          <p:cNvSpPr/>
          <p:nvPr userDrawn="1"/>
        </p:nvSpPr>
        <p:spPr>
          <a:xfrm>
            <a:off x="6265267" y="135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DCE6C1B-786A-C713-E04E-822E44578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6189" y="149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KPI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D94329E-0057-0286-363D-F8D405854F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7724" y="211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l-GR" dirty="0"/>
              <a:t>Δ </a:t>
            </a:r>
            <a:r>
              <a:rPr lang="en-US" dirty="0"/>
              <a:t>Balance = Actual – Predicted</a:t>
            </a:r>
          </a:p>
          <a:p>
            <a:pPr lvl="0"/>
            <a:r>
              <a:rPr lang="en-US" dirty="0"/>
              <a:t>Good prediction means good planning</a:t>
            </a:r>
          </a:p>
          <a:p>
            <a:pPr lvl="0"/>
            <a:r>
              <a:rPr lang="en-US" dirty="0"/>
              <a:t>Positive </a:t>
            </a:r>
            <a:r>
              <a:rPr lang="el-GR" dirty="0"/>
              <a:t>Δ </a:t>
            </a:r>
            <a:r>
              <a:rPr lang="en-US" dirty="0"/>
              <a:t>Balance means excellent operation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BD67A3-BA1C-5F02-35CA-8E03D0619585}"/>
              </a:ext>
            </a:extLst>
          </p:cNvPr>
          <p:cNvCxnSpPr>
            <a:cxnSpLocks/>
          </p:cNvCxnSpPr>
          <p:nvPr userDrawn="1"/>
        </p:nvCxnSpPr>
        <p:spPr>
          <a:xfrm>
            <a:off x="6520745" y="2118716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88468-C556-0948-7F75-AFD4A670063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81000" y="3429000"/>
            <a:ext cx="11430000" cy="26146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3DF9555-EA7C-C2C5-C16D-941ED497BE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409" y="6078371"/>
            <a:ext cx="1573706" cy="6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742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">
    <p:bg>
      <p:bgPr>
        <a:solidFill>
          <a:srgbClr val="B358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CC5935-ABB6-43EF-8E4F-7C6BE5277C71}"/>
              </a:ext>
            </a:extLst>
          </p:cNvPr>
          <p:cNvSpPr/>
          <p:nvPr userDrawn="1"/>
        </p:nvSpPr>
        <p:spPr>
          <a:xfrm>
            <a:off x="3468756" y="0"/>
            <a:ext cx="8723243" cy="6858000"/>
          </a:xfrm>
          <a:prstGeom prst="rect">
            <a:avLst/>
          </a:prstGeom>
          <a:solidFill>
            <a:srgbClr val="CED8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9205FF-BB06-C4E5-3CB6-88162446B1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49486" y="927101"/>
            <a:ext cx="7547258" cy="5003797"/>
          </a:xfrm>
        </p:spPr>
        <p:txBody>
          <a:bodyPr anchor="ctr" anchorCtr="0"/>
          <a:lstStyle>
            <a:lvl1pPr algn="l">
              <a:defRPr sz="6000"/>
            </a:lvl1pPr>
          </a:lstStyle>
          <a:p>
            <a:r>
              <a:rPr lang="en-US" dirty="0"/>
              <a:t>The Leap to the Next Generation of Energy Efficiency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6CCC9C-4DBD-8589-596C-6D668557E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937" y="1474962"/>
            <a:ext cx="2532292" cy="4868851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95021A0-5A21-A1FB-9A76-75E9C823F8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46" y="131114"/>
            <a:ext cx="3389885" cy="112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048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416A075-970F-1176-E598-B00CC50A5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3C8BDE9-5562-A99F-A258-22950517F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02057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DAC591D-4F14-EE22-0EED-C8D73E908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43" y="6072592"/>
            <a:ext cx="2097314" cy="69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02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AA317B-2A65-EFE9-2852-7714DEE99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1702057"/>
            <a:ext cx="5475515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0B04A3-ACB3-2523-A493-A3F2751A57B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5484" y="1702057"/>
            <a:ext cx="5475515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61D52D9-FB01-6477-29E2-D56C79BBB6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43" y="6072592"/>
            <a:ext cx="2097314" cy="69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4158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A53D9D-E1F3-42EE-96A7-8BE602F890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5999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5301344" cy="1286323"/>
          </a:xfrm>
        </p:spPr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AA317B-2A65-EFE9-2852-7714DEE99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2111829"/>
            <a:ext cx="5301344" cy="38317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8E1B0F8-8C5D-4952-26F2-DFEBCAF4B4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43" y="6072592"/>
            <a:ext cx="2097314" cy="69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190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A678C-76A6-50FB-F183-89B645836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6" name="Slide Number Placeholder 32">
            <a:extLst>
              <a:ext uri="{FF2B5EF4-FFF2-40B4-BE49-F238E27FC236}">
                <a16:creationId xmlns:a16="http://schemas.microsoft.com/office/drawing/2014/main" id="{C8FA1852-FA11-182F-EE61-8F3197C2E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CD58CD7-FA1B-84DF-A7A6-853B7672A8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9D24A2F-FC05-2FB1-0A7C-0A1ACC2EA0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43" y="6072592"/>
            <a:ext cx="2097314" cy="69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2093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734938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W2E Operational Challenges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6B76A8-99C3-5950-DCC1-C1A5A167B148}"/>
              </a:ext>
            </a:extLst>
          </p:cNvPr>
          <p:cNvSpPr/>
          <p:nvPr userDrawn="1"/>
        </p:nvSpPr>
        <p:spPr>
          <a:xfrm>
            <a:off x="380999" y="1734938"/>
            <a:ext cx="5545668" cy="762209"/>
          </a:xfrm>
          <a:prstGeom prst="rect">
            <a:avLst/>
          </a:prstGeom>
          <a:solidFill>
            <a:srgbClr val="B358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1875427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6" y="2497147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1A0DB2-E32D-93AB-3A43-599DA9F2353E}"/>
              </a:ext>
            </a:extLst>
          </p:cNvPr>
          <p:cNvCxnSpPr>
            <a:cxnSpLocks/>
          </p:cNvCxnSpPr>
          <p:nvPr userDrawn="1"/>
        </p:nvCxnSpPr>
        <p:spPr>
          <a:xfrm>
            <a:off x="380999" y="2497147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E998DC-98B3-7AA7-8B4F-D78131C659DC}"/>
              </a:ext>
            </a:extLst>
          </p:cNvPr>
          <p:cNvSpPr/>
          <p:nvPr userDrawn="1"/>
        </p:nvSpPr>
        <p:spPr>
          <a:xfrm>
            <a:off x="6265267" y="1734938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D4611A-0B50-7846-71A8-5FBEEE82AE63}"/>
              </a:ext>
            </a:extLst>
          </p:cNvPr>
          <p:cNvSpPr/>
          <p:nvPr userDrawn="1"/>
        </p:nvSpPr>
        <p:spPr>
          <a:xfrm>
            <a:off x="6265267" y="1734938"/>
            <a:ext cx="5545668" cy="762209"/>
          </a:xfrm>
          <a:prstGeom prst="rect">
            <a:avLst/>
          </a:prstGeom>
          <a:solidFill>
            <a:srgbClr val="B358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DCE6C1B-786A-C713-E04E-822E44578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6189" y="1875427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D94329E-0057-0286-363D-F8D405854F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7724" y="2497147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9A419E-3EAF-22CF-62D7-33D3E7079286}"/>
              </a:ext>
            </a:extLst>
          </p:cNvPr>
          <p:cNvCxnSpPr>
            <a:cxnSpLocks/>
          </p:cNvCxnSpPr>
          <p:nvPr userDrawn="1"/>
        </p:nvCxnSpPr>
        <p:spPr>
          <a:xfrm>
            <a:off x="6265267" y="2497147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98FA42B-828F-3015-3D69-FEDCEE1A5955}"/>
              </a:ext>
            </a:extLst>
          </p:cNvPr>
          <p:cNvSpPr/>
          <p:nvPr userDrawn="1"/>
        </p:nvSpPr>
        <p:spPr>
          <a:xfrm>
            <a:off x="380999" y="399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F0B248-6289-E161-043F-B314CAC6C5E1}"/>
              </a:ext>
            </a:extLst>
          </p:cNvPr>
          <p:cNvSpPr/>
          <p:nvPr userDrawn="1"/>
        </p:nvSpPr>
        <p:spPr>
          <a:xfrm>
            <a:off x="380999" y="3996507"/>
            <a:ext cx="5545668" cy="762209"/>
          </a:xfrm>
          <a:prstGeom prst="rect">
            <a:avLst/>
          </a:prstGeom>
          <a:solidFill>
            <a:srgbClr val="B358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DBF9B056-32CF-7F0F-BC8E-4F8E689808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1921" y="413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6588EC2-87BA-99C8-C1E4-6A8D59D0E9B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3456" y="475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A2933F-9AB3-204F-7B01-EF203C3E4736}"/>
              </a:ext>
            </a:extLst>
          </p:cNvPr>
          <p:cNvCxnSpPr>
            <a:cxnSpLocks/>
          </p:cNvCxnSpPr>
          <p:nvPr userDrawn="1"/>
        </p:nvCxnSpPr>
        <p:spPr>
          <a:xfrm>
            <a:off x="380999" y="4758716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8E206AD-EA87-6761-EE83-B54E5A674B1A}"/>
              </a:ext>
            </a:extLst>
          </p:cNvPr>
          <p:cNvSpPr/>
          <p:nvPr userDrawn="1"/>
        </p:nvSpPr>
        <p:spPr>
          <a:xfrm>
            <a:off x="6265267" y="399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74AFC6-9A80-CFC5-273D-A366CC2DFD91}"/>
              </a:ext>
            </a:extLst>
          </p:cNvPr>
          <p:cNvSpPr/>
          <p:nvPr userDrawn="1"/>
        </p:nvSpPr>
        <p:spPr>
          <a:xfrm>
            <a:off x="6265267" y="3996507"/>
            <a:ext cx="5545668" cy="762209"/>
          </a:xfrm>
          <a:prstGeom prst="rect">
            <a:avLst/>
          </a:prstGeom>
          <a:solidFill>
            <a:srgbClr val="B358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ADCF5088-EFD6-8E5B-2FD1-E52FA2DC27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36189" y="413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C7117EE-0F19-64FD-33CA-B96FD16E171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27724" y="475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E7F29BA-5FF5-7E78-A0AC-3DAF1DC3A32D}"/>
              </a:ext>
            </a:extLst>
          </p:cNvPr>
          <p:cNvCxnSpPr>
            <a:cxnSpLocks/>
          </p:cNvCxnSpPr>
          <p:nvPr userDrawn="1"/>
        </p:nvCxnSpPr>
        <p:spPr>
          <a:xfrm>
            <a:off x="6265267" y="4758716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D70FB17-0B8A-D494-8584-3AB09D814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43" y="6072592"/>
            <a:ext cx="2097314" cy="69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1561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734938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W2E Operational Challenges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1875427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6" y="2497147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1A0DB2-E32D-93AB-3A43-599DA9F2353E}"/>
              </a:ext>
            </a:extLst>
          </p:cNvPr>
          <p:cNvCxnSpPr>
            <a:cxnSpLocks/>
          </p:cNvCxnSpPr>
          <p:nvPr userDrawn="1"/>
        </p:nvCxnSpPr>
        <p:spPr>
          <a:xfrm>
            <a:off x="643456" y="2497147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E998DC-98B3-7AA7-8B4F-D78131C659DC}"/>
              </a:ext>
            </a:extLst>
          </p:cNvPr>
          <p:cNvSpPr/>
          <p:nvPr userDrawn="1"/>
        </p:nvSpPr>
        <p:spPr>
          <a:xfrm>
            <a:off x="6265267" y="1734938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DCE6C1B-786A-C713-E04E-822E44578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6189" y="1875427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D94329E-0057-0286-363D-F8D405854F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7724" y="2497147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8FA42B-828F-3015-3D69-FEDCEE1A5955}"/>
              </a:ext>
            </a:extLst>
          </p:cNvPr>
          <p:cNvSpPr/>
          <p:nvPr userDrawn="1"/>
        </p:nvSpPr>
        <p:spPr>
          <a:xfrm>
            <a:off x="380999" y="399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DBF9B056-32CF-7F0F-BC8E-4F8E689808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1921" y="413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6588EC2-87BA-99C8-C1E4-6A8D59D0E9B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3456" y="475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E206AD-EA87-6761-EE83-B54E5A674B1A}"/>
              </a:ext>
            </a:extLst>
          </p:cNvPr>
          <p:cNvSpPr/>
          <p:nvPr userDrawn="1"/>
        </p:nvSpPr>
        <p:spPr>
          <a:xfrm>
            <a:off x="6265267" y="399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ADCF5088-EFD6-8E5B-2FD1-E52FA2DC27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36189" y="413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C7117EE-0F19-64FD-33CA-B96FD16E171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27724" y="475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BD67A3-BA1C-5F02-35CA-8E03D0619585}"/>
              </a:ext>
            </a:extLst>
          </p:cNvPr>
          <p:cNvCxnSpPr>
            <a:cxnSpLocks/>
          </p:cNvCxnSpPr>
          <p:nvPr userDrawn="1"/>
        </p:nvCxnSpPr>
        <p:spPr>
          <a:xfrm>
            <a:off x="6520745" y="2497147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2DC631-1C3C-5565-48A8-399C10EDB6ED}"/>
              </a:ext>
            </a:extLst>
          </p:cNvPr>
          <p:cNvCxnSpPr>
            <a:cxnSpLocks/>
          </p:cNvCxnSpPr>
          <p:nvPr userDrawn="1"/>
        </p:nvCxnSpPr>
        <p:spPr>
          <a:xfrm>
            <a:off x="643456" y="4751737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5F2BE67-99CB-D7BC-EC8D-37CAF4ADB167}"/>
              </a:ext>
            </a:extLst>
          </p:cNvPr>
          <p:cNvCxnSpPr>
            <a:cxnSpLocks/>
          </p:cNvCxnSpPr>
          <p:nvPr userDrawn="1"/>
        </p:nvCxnSpPr>
        <p:spPr>
          <a:xfrm>
            <a:off x="6520745" y="4751737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8FCEB8A-FDCF-7221-77EA-D77530C720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43" y="6072592"/>
            <a:ext cx="2097314" cy="69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2979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35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Value Chain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535BFB-E45E-90E8-6FD7-14BFD6873BC7}"/>
              </a:ext>
            </a:extLst>
          </p:cNvPr>
          <p:cNvSpPr/>
          <p:nvPr userDrawn="1"/>
        </p:nvSpPr>
        <p:spPr>
          <a:xfrm>
            <a:off x="380999" y="1356498"/>
            <a:ext cx="5545668" cy="762209"/>
          </a:xfrm>
          <a:prstGeom prst="rect">
            <a:avLst/>
          </a:prstGeom>
          <a:solidFill>
            <a:srgbClr val="B358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149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Balance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6" y="211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/>
              <a:t>Balance = Income – Expenses</a:t>
            </a:r>
          </a:p>
          <a:p>
            <a:pPr lvl="0"/>
            <a:r>
              <a:rPr lang="en-US" dirty="0"/>
              <a:t>Strongly dependent on market behavior and operational excellence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1A0DB2-E32D-93AB-3A43-599DA9F2353E}"/>
              </a:ext>
            </a:extLst>
          </p:cNvPr>
          <p:cNvCxnSpPr>
            <a:cxnSpLocks/>
          </p:cNvCxnSpPr>
          <p:nvPr userDrawn="1"/>
        </p:nvCxnSpPr>
        <p:spPr>
          <a:xfrm>
            <a:off x="380999" y="2118716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E998DC-98B3-7AA7-8B4F-D78131C659DC}"/>
              </a:ext>
            </a:extLst>
          </p:cNvPr>
          <p:cNvSpPr/>
          <p:nvPr userDrawn="1"/>
        </p:nvSpPr>
        <p:spPr>
          <a:xfrm>
            <a:off x="6265267" y="135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886F7-8C87-4E4B-DC71-9DCF9CE7DD24}"/>
              </a:ext>
            </a:extLst>
          </p:cNvPr>
          <p:cNvSpPr/>
          <p:nvPr userDrawn="1"/>
        </p:nvSpPr>
        <p:spPr>
          <a:xfrm>
            <a:off x="6265267" y="1356498"/>
            <a:ext cx="5545668" cy="762209"/>
          </a:xfrm>
          <a:prstGeom prst="rect">
            <a:avLst/>
          </a:prstGeom>
          <a:solidFill>
            <a:srgbClr val="B358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DCE6C1B-786A-C713-E04E-822E44578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6189" y="149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KPI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D94329E-0057-0286-363D-F8D405854F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7724" y="211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l-GR" dirty="0"/>
              <a:t>Δ </a:t>
            </a:r>
            <a:r>
              <a:rPr lang="en-US" dirty="0"/>
              <a:t>Balance = Actual – Predicted</a:t>
            </a:r>
          </a:p>
          <a:p>
            <a:pPr lvl="0"/>
            <a:r>
              <a:rPr lang="en-US" dirty="0"/>
              <a:t>Good prediction means good planning</a:t>
            </a:r>
          </a:p>
          <a:p>
            <a:pPr lvl="0"/>
            <a:r>
              <a:rPr lang="en-US" dirty="0"/>
              <a:t>Positive </a:t>
            </a:r>
            <a:r>
              <a:rPr lang="el-GR" dirty="0"/>
              <a:t>Δ </a:t>
            </a:r>
            <a:r>
              <a:rPr lang="en-US" dirty="0"/>
              <a:t>Balance means excellent operation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BD67A3-BA1C-5F02-35CA-8E03D0619585}"/>
              </a:ext>
            </a:extLst>
          </p:cNvPr>
          <p:cNvCxnSpPr>
            <a:cxnSpLocks/>
          </p:cNvCxnSpPr>
          <p:nvPr userDrawn="1"/>
        </p:nvCxnSpPr>
        <p:spPr>
          <a:xfrm>
            <a:off x="6265267" y="2118716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88468-C556-0948-7F75-AFD4A670063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81000" y="3429000"/>
            <a:ext cx="11430000" cy="2614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78827C8-F4EE-9300-3510-050D6CAD85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43" y="6072592"/>
            <a:ext cx="2097314" cy="69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965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35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Value Chain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149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Balance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6" y="211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/>
              <a:t>Balance = Income – Expenses</a:t>
            </a:r>
          </a:p>
          <a:p>
            <a:pPr lvl="0"/>
            <a:r>
              <a:rPr lang="en-US" dirty="0"/>
              <a:t>Strongly dependent on market behavior and operational excellence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1A0DB2-E32D-93AB-3A43-599DA9F2353E}"/>
              </a:ext>
            </a:extLst>
          </p:cNvPr>
          <p:cNvCxnSpPr>
            <a:cxnSpLocks/>
          </p:cNvCxnSpPr>
          <p:nvPr userDrawn="1"/>
        </p:nvCxnSpPr>
        <p:spPr>
          <a:xfrm>
            <a:off x="643456" y="2118716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E998DC-98B3-7AA7-8B4F-D78131C659DC}"/>
              </a:ext>
            </a:extLst>
          </p:cNvPr>
          <p:cNvSpPr/>
          <p:nvPr userDrawn="1"/>
        </p:nvSpPr>
        <p:spPr>
          <a:xfrm>
            <a:off x="6265267" y="135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DCE6C1B-786A-C713-E04E-822E44578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6189" y="149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KPI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D94329E-0057-0286-363D-F8D405854F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7724" y="211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l-GR" dirty="0"/>
              <a:t>Δ </a:t>
            </a:r>
            <a:r>
              <a:rPr lang="en-US" dirty="0"/>
              <a:t>Balance = Actual – Predicted</a:t>
            </a:r>
          </a:p>
          <a:p>
            <a:pPr lvl="0"/>
            <a:r>
              <a:rPr lang="en-US" dirty="0"/>
              <a:t>Good prediction means good planning</a:t>
            </a:r>
          </a:p>
          <a:p>
            <a:pPr lvl="0"/>
            <a:r>
              <a:rPr lang="en-US" dirty="0"/>
              <a:t>Positive </a:t>
            </a:r>
            <a:r>
              <a:rPr lang="el-GR" dirty="0"/>
              <a:t>Δ </a:t>
            </a:r>
            <a:r>
              <a:rPr lang="en-US" dirty="0"/>
              <a:t>Balance means excellent operation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BD67A3-BA1C-5F02-35CA-8E03D0619585}"/>
              </a:ext>
            </a:extLst>
          </p:cNvPr>
          <p:cNvCxnSpPr>
            <a:cxnSpLocks/>
          </p:cNvCxnSpPr>
          <p:nvPr userDrawn="1"/>
        </p:nvCxnSpPr>
        <p:spPr>
          <a:xfrm>
            <a:off x="6520745" y="2118716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88468-C556-0948-7F75-AFD4A670063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81000" y="3429000"/>
            <a:ext cx="11430000" cy="2614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0A2AF41-1415-94FD-0358-78F301BFCE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43" y="6072592"/>
            <a:ext cx="2097314" cy="69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5744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A9CA624-57FA-034F-5DB4-9AA32DD161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1394" y="3033823"/>
            <a:ext cx="4370724" cy="1448865"/>
          </a:xfrm>
          <a:prstGeom prst="rect">
            <a:avLst/>
          </a:prstGeom>
        </p:spPr>
      </p:pic>
      <p:sp>
        <p:nvSpPr>
          <p:cNvPr id="5" name="Slide Number Placeholder 32">
            <a:extLst>
              <a:ext uri="{FF2B5EF4-FFF2-40B4-BE49-F238E27FC236}">
                <a16:creationId xmlns:a16="http://schemas.microsoft.com/office/drawing/2014/main" id="{384C0FD2-8777-2FA4-77A5-C2B04CFF0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F00BD6-1DD3-1DF8-F423-7C84036A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6"/>
            <a:ext cx="10515600" cy="660486"/>
          </a:xfrm>
        </p:spPr>
        <p:txBody>
          <a:bodyPr/>
          <a:lstStyle/>
          <a:p>
            <a:r>
              <a:rPr lang="en-US" dirty="0"/>
              <a:t>How? Data Collection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EFE966-8981-D19C-508C-5572904C1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1460" y="1767054"/>
            <a:ext cx="247031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DCS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F5B855C9-0E4D-2391-F484-3A35263C6F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1459" y="2579020"/>
            <a:ext cx="274734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Fuel supply, Gate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CD68001-6CB0-F66E-4847-3E8B22C9F5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1459" y="3361322"/>
            <a:ext cx="3283979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Fuel supply / Crane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C4BC62AF-6DFB-1E82-35BC-BC69BB501D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1459" y="4174270"/>
            <a:ext cx="3283979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Fuel gas treatment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AD81EB9-930F-8AEA-9D9C-98BFF1E98E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1459" y="5000333"/>
            <a:ext cx="3283979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Chemical supply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A104EB94-7983-E6A2-9985-22382DD7C5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09143" y="1765332"/>
            <a:ext cx="325805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Nordpool</a:t>
            </a:r>
            <a:r>
              <a:rPr lang="en-US" dirty="0"/>
              <a:t> Day-Ahead price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2D897556-6BA0-9ECD-CD5C-91C042C27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9143" y="2571244"/>
            <a:ext cx="325805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DHN Auction results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A2150E1C-DDFF-5061-2ACA-B20F9F32CA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09142" y="3372957"/>
            <a:ext cx="3258055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Weather forecast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FE71CA92-260A-D2F6-9411-D2C1340819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09142" y="4199651"/>
            <a:ext cx="325805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Emission monitoring system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3F513147-7451-C63F-0F5C-F345598E0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55" y="5012600"/>
            <a:ext cx="3250469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Production plan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F5C00B-2830-FA64-7074-D1DC38DBD1A8}"/>
              </a:ext>
            </a:extLst>
          </p:cNvPr>
          <p:cNvCxnSpPr>
            <a:cxnSpLocks/>
          </p:cNvCxnSpPr>
          <p:nvPr userDrawn="1"/>
        </p:nvCxnSpPr>
        <p:spPr>
          <a:xfrm>
            <a:off x="2299026" y="2540246"/>
            <a:ext cx="92681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1495E5-97E5-25E1-8972-ED941358DA2B}"/>
              </a:ext>
            </a:extLst>
          </p:cNvPr>
          <p:cNvCxnSpPr>
            <a:cxnSpLocks/>
          </p:cNvCxnSpPr>
          <p:nvPr userDrawn="1"/>
        </p:nvCxnSpPr>
        <p:spPr>
          <a:xfrm>
            <a:off x="603438" y="3346158"/>
            <a:ext cx="109637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15CE53-5DDA-CEF5-852B-5DED400EF333}"/>
              </a:ext>
            </a:extLst>
          </p:cNvPr>
          <p:cNvCxnSpPr>
            <a:cxnSpLocks/>
          </p:cNvCxnSpPr>
          <p:nvPr userDrawn="1"/>
        </p:nvCxnSpPr>
        <p:spPr>
          <a:xfrm>
            <a:off x="603438" y="4136571"/>
            <a:ext cx="109637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F47B77-E144-BA87-0220-076B9B25F081}"/>
              </a:ext>
            </a:extLst>
          </p:cNvPr>
          <p:cNvCxnSpPr>
            <a:cxnSpLocks/>
          </p:cNvCxnSpPr>
          <p:nvPr userDrawn="1"/>
        </p:nvCxnSpPr>
        <p:spPr>
          <a:xfrm>
            <a:off x="2244782" y="4950232"/>
            <a:ext cx="932241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BF89A21-1685-14E9-60D2-31BA17D3ACAD}"/>
              </a:ext>
            </a:extLst>
          </p:cNvPr>
          <p:cNvCxnSpPr>
            <a:cxnSpLocks/>
          </p:cNvCxnSpPr>
          <p:nvPr userDrawn="1"/>
        </p:nvCxnSpPr>
        <p:spPr>
          <a:xfrm>
            <a:off x="4850159" y="1734335"/>
            <a:ext cx="6717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AA20FB0-6715-2439-8BB0-B79A80948809}"/>
              </a:ext>
            </a:extLst>
          </p:cNvPr>
          <p:cNvCxnSpPr>
            <a:cxnSpLocks/>
          </p:cNvCxnSpPr>
          <p:nvPr userDrawn="1"/>
        </p:nvCxnSpPr>
        <p:spPr>
          <a:xfrm>
            <a:off x="4850159" y="5771643"/>
            <a:ext cx="6717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44FD8E-8C2A-AF6A-A9C8-8F3EB61BB69D}"/>
              </a:ext>
            </a:extLst>
          </p:cNvPr>
          <p:cNvGrpSpPr/>
          <p:nvPr userDrawn="1"/>
        </p:nvGrpSpPr>
        <p:grpSpPr>
          <a:xfrm>
            <a:off x="4894740" y="2820359"/>
            <a:ext cx="286719" cy="246221"/>
            <a:chOff x="3735692" y="2820359"/>
            <a:chExt cx="286719" cy="24622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4ADD3B4-E9FA-B136-6E99-15AD7A3EB14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EF436F-1C67-EA3D-0ABD-C0AAAC345ED7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E83291-F87B-7A45-1BD3-E217C6957BE7}"/>
              </a:ext>
            </a:extLst>
          </p:cNvPr>
          <p:cNvGrpSpPr/>
          <p:nvPr userDrawn="1"/>
        </p:nvGrpSpPr>
        <p:grpSpPr>
          <a:xfrm>
            <a:off x="4901090" y="2017084"/>
            <a:ext cx="286719" cy="246221"/>
            <a:chOff x="3742042" y="2820359"/>
            <a:chExt cx="286719" cy="24622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D877F34-78A3-E0FA-386B-9FD452F95A7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8301C4-1454-78A9-B86B-CFBA7F5F501E}"/>
                </a:ext>
              </a:extLst>
            </p:cNvPr>
            <p:cNvSpPr txBox="1"/>
            <p:nvPr userDrawn="1"/>
          </p:nvSpPr>
          <p:spPr>
            <a:xfrm>
              <a:off x="374204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2A11CE-3E7E-0BC6-11C6-4EC9744DD716}"/>
              </a:ext>
            </a:extLst>
          </p:cNvPr>
          <p:cNvGrpSpPr/>
          <p:nvPr userDrawn="1"/>
        </p:nvGrpSpPr>
        <p:grpSpPr>
          <a:xfrm>
            <a:off x="4894740" y="3620459"/>
            <a:ext cx="286719" cy="246221"/>
            <a:chOff x="3735692" y="2820359"/>
            <a:chExt cx="286719" cy="24622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552D447-C680-B700-F24D-870E4B775D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5F89A5-945B-2F74-AD77-593C00218E08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C84B5E0-346E-D42A-EDC1-70A97C344D0F}"/>
              </a:ext>
            </a:extLst>
          </p:cNvPr>
          <p:cNvGrpSpPr/>
          <p:nvPr userDrawn="1"/>
        </p:nvGrpSpPr>
        <p:grpSpPr>
          <a:xfrm>
            <a:off x="4888390" y="4430084"/>
            <a:ext cx="286719" cy="246221"/>
            <a:chOff x="3729342" y="2820359"/>
            <a:chExt cx="286719" cy="24622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D21DF0F-1EC5-D9D8-D40D-2DC27BAD75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F34E39-EB62-0AB9-4343-945CBB55C1D8}"/>
                </a:ext>
              </a:extLst>
            </p:cNvPr>
            <p:cNvSpPr txBox="1"/>
            <p:nvPr userDrawn="1"/>
          </p:nvSpPr>
          <p:spPr>
            <a:xfrm>
              <a:off x="372934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0A4178D-A8F3-B6F2-62DA-D729E2A467A0}"/>
              </a:ext>
            </a:extLst>
          </p:cNvPr>
          <p:cNvGrpSpPr/>
          <p:nvPr userDrawn="1"/>
        </p:nvGrpSpPr>
        <p:grpSpPr>
          <a:xfrm>
            <a:off x="4894740" y="5261934"/>
            <a:ext cx="286719" cy="246221"/>
            <a:chOff x="3735692" y="2820359"/>
            <a:chExt cx="286719" cy="24622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CBB598B-EF98-353F-1F15-9452F70E76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DEBDE7B-36B8-5068-A579-B5F4C64EF282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45F93B7-994E-CD0F-1B49-42E0C1A3FB74}"/>
              </a:ext>
            </a:extLst>
          </p:cNvPr>
          <p:cNvGrpSpPr/>
          <p:nvPr userDrawn="1"/>
        </p:nvGrpSpPr>
        <p:grpSpPr>
          <a:xfrm>
            <a:off x="8014991" y="2820359"/>
            <a:ext cx="286719" cy="246221"/>
            <a:chOff x="3739616" y="2820359"/>
            <a:chExt cx="286719" cy="246221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880AA1E-4C60-5EA1-595F-6FF7202EE3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A9D623-78FD-2FDC-7745-7D6CF624E736}"/>
                </a:ext>
              </a:extLst>
            </p:cNvPr>
            <p:cNvSpPr txBox="1"/>
            <p:nvPr userDrawn="1"/>
          </p:nvSpPr>
          <p:spPr>
            <a:xfrm>
              <a:off x="3739616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7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C16C234-F52E-1C93-5648-A92CECDF0CFD}"/>
              </a:ext>
            </a:extLst>
          </p:cNvPr>
          <p:cNvGrpSpPr/>
          <p:nvPr userDrawn="1"/>
        </p:nvGrpSpPr>
        <p:grpSpPr>
          <a:xfrm>
            <a:off x="8009569" y="2017084"/>
            <a:ext cx="286719" cy="246221"/>
            <a:chOff x="3734194" y="2820359"/>
            <a:chExt cx="286719" cy="24622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84A3FCA-C2EE-9CE0-6540-9FF5862A7DE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759271D-03AB-30A7-1DEC-012880E77299}"/>
                </a:ext>
              </a:extLst>
            </p:cNvPr>
            <p:cNvSpPr txBox="1"/>
            <p:nvPr userDrawn="1"/>
          </p:nvSpPr>
          <p:spPr>
            <a:xfrm>
              <a:off x="3734194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6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00EF9FB-1181-FE98-EBC2-B345C8FDC0AB}"/>
              </a:ext>
            </a:extLst>
          </p:cNvPr>
          <p:cNvGrpSpPr/>
          <p:nvPr userDrawn="1"/>
        </p:nvGrpSpPr>
        <p:grpSpPr>
          <a:xfrm>
            <a:off x="8011067" y="3620459"/>
            <a:ext cx="286719" cy="246221"/>
            <a:chOff x="3735692" y="2820359"/>
            <a:chExt cx="286719" cy="246221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AF6C5AB-02CB-BE5A-7E8C-39CDFC3BD3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D1A4C48-B2AE-65AB-E3E2-26ECE4C876F9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47A8DEE-95CF-E024-48AF-4E993468FC59}"/>
              </a:ext>
            </a:extLst>
          </p:cNvPr>
          <p:cNvGrpSpPr/>
          <p:nvPr userDrawn="1"/>
        </p:nvGrpSpPr>
        <p:grpSpPr>
          <a:xfrm>
            <a:off x="8008641" y="4430084"/>
            <a:ext cx="286719" cy="246221"/>
            <a:chOff x="3733266" y="2820359"/>
            <a:chExt cx="286719" cy="246221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812E234-4101-4B00-8B5D-4E25D44D279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B318C38-DAFB-07C4-36DE-6C26C6234905}"/>
                </a:ext>
              </a:extLst>
            </p:cNvPr>
            <p:cNvSpPr txBox="1"/>
            <p:nvPr userDrawn="1"/>
          </p:nvSpPr>
          <p:spPr>
            <a:xfrm>
              <a:off x="3733266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9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34F0B46-FA7F-843A-0D9F-54D8351E9038}"/>
              </a:ext>
            </a:extLst>
          </p:cNvPr>
          <p:cNvGrpSpPr/>
          <p:nvPr userDrawn="1"/>
        </p:nvGrpSpPr>
        <p:grpSpPr>
          <a:xfrm>
            <a:off x="7987523" y="5261934"/>
            <a:ext cx="342348" cy="246221"/>
            <a:chOff x="3712148" y="2820359"/>
            <a:chExt cx="342348" cy="246221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06C1D12-DC38-86B5-9AF0-614538FEB1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77BE009-690C-D977-A28B-7D0CF1F60641}"/>
                </a:ext>
              </a:extLst>
            </p:cNvPr>
            <p:cNvSpPr txBox="1"/>
            <p:nvPr userDrawn="1"/>
          </p:nvSpPr>
          <p:spPr>
            <a:xfrm>
              <a:off x="3712148" y="2820359"/>
              <a:ext cx="3423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10</a:t>
              </a:r>
            </a:p>
          </p:txBody>
        </p:sp>
      </p:grp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D4B0222-99ED-F924-8B48-BA1F087DAE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43" y="6072592"/>
            <a:ext cx="2097314" cy="69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18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2">
            <a:extLst>
              <a:ext uri="{FF2B5EF4-FFF2-40B4-BE49-F238E27FC236}">
                <a16:creationId xmlns:a16="http://schemas.microsoft.com/office/drawing/2014/main" id="{384C0FD2-8777-2FA4-77A5-C2B04CFF0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F00BD6-1DD3-1DF8-F423-7C84036A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6"/>
            <a:ext cx="10515600" cy="660486"/>
          </a:xfrm>
        </p:spPr>
        <p:txBody>
          <a:bodyPr/>
          <a:lstStyle/>
          <a:p>
            <a:r>
              <a:rPr lang="en-US" dirty="0"/>
              <a:t>How? Data Collection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EFE966-8981-D19C-508C-5572904C1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1460" y="1767054"/>
            <a:ext cx="247031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DCS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F5B855C9-0E4D-2391-F484-3A35263C6F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1459" y="2579020"/>
            <a:ext cx="274734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Fuel supply, Gate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CD68001-6CB0-F66E-4847-3E8B22C9F5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1459" y="3361322"/>
            <a:ext cx="3283979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Fuel supply / Crane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C4BC62AF-6DFB-1E82-35BC-BC69BB501D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1459" y="4174270"/>
            <a:ext cx="3283979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Fuel gas treatment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AD81EB9-930F-8AEA-9D9C-98BFF1E98E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1459" y="5000333"/>
            <a:ext cx="3283979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Chemical supply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A104EB94-7983-E6A2-9985-22382DD7C5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09143" y="1765332"/>
            <a:ext cx="325805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Nordpool</a:t>
            </a:r>
            <a:r>
              <a:rPr lang="en-US" dirty="0"/>
              <a:t> Day-Ahead price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2D897556-6BA0-9ECD-CD5C-91C042C27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9143" y="2571244"/>
            <a:ext cx="325805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DHN Auction results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A2150E1C-DDFF-5061-2ACA-B20F9F32CA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09142" y="3372957"/>
            <a:ext cx="3258055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Weather forecast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FE71CA92-260A-D2F6-9411-D2C1340819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09142" y="4199651"/>
            <a:ext cx="325805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Emission monitoring system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3F513147-7451-C63F-0F5C-F345598E0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55" y="5012600"/>
            <a:ext cx="3250469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Production plan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F5C00B-2830-FA64-7074-D1DC38DBD1A8}"/>
              </a:ext>
            </a:extLst>
          </p:cNvPr>
          <p:cNvCxnSpPr>
            <a:cxnSpLocks/>
          </p:cNvCxnSpPr>
          <p:nvPr userDrawn="1"/>
        </p:nvCxnSpPr>
        <p:spPr>
          <a:xfrm>
            <a:off x="2299026" y="2540246"/>
            <a:ext cx="92681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1495E5-97E5-25E1-8972-ED941358DA2B}"/>
              </a:ext>
            </a:extLst>
          </p:cNvPr>
          <p:cNvCxnSpPr>
            <a:cxnSpLocks/>
          </p:cNvCxnSpPr>
          <p:nvPr userDrawn="1"/>
        </p:nvCxnSpPr>
        <p:spPr>
          <a:xfrm>
            <a:off x="603438" y="3346158"/>
            <a:ext cx="109637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15CE53-5DDA-CEF5-852B-5DED400EF333}"/>
              </a:ext>
            </a:extLst>
          </p:cNvPr>
          <p:cNvCxnSpPr>
            <a:cxnSpLocks/>
          </p:cNvCxnSpPr>
          <p:nvPr userDrawn="1"/>
        </p:nvCxnSpPr>
        <p:spPr>
          <a:xfrm>
            <a:off x="603438" y="4136571"/>
            <a:ext cx="109637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F47B77-E144-BA87-0220-076B9B25F081}"/>
              </a:ext>
            </a:extLst>
          </p:cNvPr>
          <p:cNvCxnSpPr>
            <a:cxnSpLocks/>
          </p:cNvCxnSpPr>
          <p:nvPr userDrawn="1"/>
        </p:nvCxnSpPr>
        <p:spPr>
          <a:xfrm>
            <a:off x="2244782" y="4950232"/>
            <a:ext cx="932241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BF89A21-1685-14E9-60D2-31BA17D3ACAD}"/>
              </a:ext>
            </a:extLst>
          </p:cNvPr>
          <p:cNvCxnSpPr>
            <a:cxnSpLocks/>
          </p:cNvCxnSpPr>
          <p:nvPr userDrawn="1"/>
        </p:nvCxnSpPr>
        <p:spPr>
          <a:xfrm>
            <a:off x="4850159" y="1734335"/>
            <a:ext cx="6717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AA20FB0-6715-2439-8BB0-B79A80948809}"/>
              </a:ext>
            </a:extLst>
          </p:cNvPr>
          <p:cNvCxnSpPr>
            <a:cxnSpLocks/>
          </p:cNvCxnSpPr>
          <p:nvPr userDrawn="1"/>
        </p:nvCxnSpPr>
        <p:spPr>
          <a:xfrm>
            <a:off x="4850159" y="5771643"/>
            <a:ext cx="6717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44FD8E-8C2A-AF6A-A9C8-8F3EB61BB69D}"/>
              </a:ext>
            </a:extLst>
          </p:cNvPr>
          <p:cNvGrpSpPr/>
          <p:nvPr userDrawn="1"/>
        </p:nvGrpSpPr>
        <p:grpSpPr>
          <a:xfrm>
            <a:off x="4894740" y="2820359"/>
            <a:ext cx="286719" cy="246221"/>
            <a:chOff x="3735692" y="2820359"/>
            <a:chExt cx="286719" cy="24622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4ADD3B4-E9FA-B136-6E99-15AD7A3EB14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EF436F-1C67-EA3D-0ABD-C0AAAC345ED7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E83291-F87B-7A45-1BD3-E217C6957BE7}"/>
              </a:ext>
            </a:extLst>
          </p:cNvPr>
          <p:cNvGrpSpPr/>
          <p:nvPr userDrawn="1"/>
        </p:nvGrpSpPr>
        <p:grpSpPr>
          <a:xfrm>
            <a:off x="4901090" y="2017084"/>
            <a:ext cx="286719" cy="246221"/>
            <a:chOff x="3742042" y="2820359"/>
            <a:chExt cx="286719" cy="24622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D877F34-78A3-E0FA-386B-9FD452F95A7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8301C4-1454-78A9-B86B-CFBA7F5F501E}"/>
                </a:ext>
              </a:extLst>
            </p:cNvPr>
            <p:cNvSpPr txBox="1"/>
            <p:nvPr userDrawn="1"/>
          </p:nvSpPr>
          <p:spPr>
            <a:xfrm>
              <a:off x="374204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2A11CE-3E7E-0BC6-11C6-4EC9744DD716}"/>
              </a:ext>
            </a:extLst>
          </p:cNvPr>
          <p:cNvGrpSpPr/>
          <p:nvPr userDrawn="1"/>
        </p:nvGrpSpPr>
        <p:grpSpPr>
          <a:xfrm>
            <a:off x="4894740" y="3620459"/>
            <a:ext cx="286719" cy="246221"/>
            <a:chOff x="3735692" y="2820359"/>
            <a:chExt cx="286719" cy="24622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552D447-C680-B700-F24D-870E4B775D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5F89A5-945B-2F74-AD77-593C00218E08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C84B5E0-346E-D42A-EDC1-70A97C344D0F}"/>
              </a:ext>
            </a:extLst>
          </p:cNvPr>
          <p:cNvGrpSpPr/>
          <p:nvPr userDrawn="1"/>
        </p:nvGrpSpPr>
        <p:grpSpPr>
          <a:xfrm>
            <a:off x="4888390" y="4430084"/>
            <a:ext cx="286719" cy="246221"/>
            <a:chOff x="3729342" y="2820359"/>
            <a:chExt cx="286719" cy="24622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D21DF0F-1EC5-D9D8-D40D-2DC27BAD75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F34E39-EB62-0AB9-4343-945CBB55C1D8}"/>
                </a:ext>
              </a:extLst>
            </p:cNvPr>
            <p:cNvSpPr txBox="1"/>
            <p:nvPr userDrawn="1"/>
          </p:nvSpPr>
          <p:spPr>
            <a:xfrm>
              <a:off x="372934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0A4178D-A8F3-B6F2-62DA-D729E2A467A0}"/>
              </a:ext>
            </a:extLst>
          </p:cNvPr>
          <p:cNvGrpSpPr/>
          <p:nvPr userDrawn="1"/>
        </p:nvGrpSpPr>
        <p:grpSpPr>
          <a:xfrm>
            <a:off x="4894740" y="5261934"/>
            <a:ext cx="286719" cy="246221"/>
            <a:chOff x="3735692" y="2820359"/>
            <a:chExt cx="286719" cy="24622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CBB598B-EF98-353F-1F15-9452F70E76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DEBDE7B-36B8-5068-A579-B5F4C64EF282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45F93B7-994E-CD0F-1B49-42E0C1A3FB74}"/>
              </a:ext>
            </a:extLst>
          </p:cNvPr>
          <p:cNvGrpSpPr/>
          <p:nvPr userDrawn="1"/>
        </p:nvGrpSpPr>
        <p:grpSpPr>
          <a:xfrm>
            <a:off x="8014991" y="2820359"/>
            <a:ext cx="286719" cy="246221"/>
            <a:chOff x="3739616" y="2820359"/>
            <a:chExt cx="286719" cy="246221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880AA1E-4C60-5EA1-595F-6FF7202EE3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A9D623-78FD-2FDC-7745-7D6CF624E736}"/>
                </a:ext>
              </a:extLst>
            </p:cNvPr>
            <p:cNvSpPr txBox="1"/>
            <p:nvPr userDrawn="1"/>
          </p:nvSpPr>
          <p:spPr>
            <a:xfrm>
              <a:off x="3739616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7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C16C234-F52E-1C93-5648-A92CECDF0CFD}"/>
              </a:ext>
            </a:extLst>
          </p:cNvPr>
          <p:cNvGrpSpPr/>
          <p:nvPr userDrawn="1"/>
        </p:nvGrpSpPr>
        <p:grpSpPr>
          <a:xfrm>
            <a:off x="8009569" y="2017084"/>
            <a:ext cx="286719" cy="246221"/>
            <a:chOff x="3734194" y="2820359"/>
            <a:chExt cx="286719" cy="24622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84A3FCA-C2EE-9CE0-6540-9FF5862A7DE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759271D-03AB-30A7-1DEC-012880E77299}"/>
                </a:ext>
              </a:extLst>
            </p:cNvPr>
            <p:cNvSpPr txBox="1"/>
            <p:nvPr userDrawn="1"/>
          </p:nvSpPr>
          <p:spPr>
            <a:xfrm>
              <a:off x="3734194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6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00EF9FB-1181-FE98-EBC2-B345C8FDC0AB}"/>
              </a:ext>
            </a:extLst>
          </p:cNvPr>
          <p:cNvGrpSpPr/>
          <p:nvPr userDrawn="1"/>
        </p:nvGrpSpPr>
        <p:grpSpPr>
          <a:xfrm>
            <a:off x="8011067" y="3620459"/>
            <a:ext cx="286719" cy="246221"/>
            <a:chOff x="3735692" y="2820359"/>
            <a:chExt cx="286719" cy="246221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AF6C5AB-02CB-BE5A-7E8C-39CDFC3BD3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D1A4C48-B2AE-65AB-E3E2-26ECE4C876F9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47A8DEE-95CF-E024-48AF-4E993468FC59}"/>
              </a:ext>
            </a:extLst>
          </p:cNvPr>
          <p:cNvGrpSpPr/>
          <p:nvPr userDrawn="1"/>
        </p:nvGrpSpPr>
        <p:grpSpPr>
          <a:xfrm>
            <a:off x="8008641" y="4430084"/>
            <a:ext cx="286719" cy="246221"/>
            <a:chOff x="3733266" y="2820359"/>
            <a:chExt cx="286719" cy="246221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812E234-4101-4B00-8B5D-4E25D44D279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B318C38-DAFB-07C4-36DE-6C26C6234905}"/>
                </a:ext>
              </a:extLst>
            </p:cNvPr>
            <p:cNvSpPr txBox="1"/>
            <p:nvPr userDrawn="1"/>
          </p:nvSpPr>
          <p:spPr>
            <a:xfrm>
              <a:off x="3733266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9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34F0B46-FA7F-843A-0D9F-54D8351E9038}"/>
              </a:ext>
            </a:extLst>
          </p:cNvPr>
          <p:cNvGrpSpPr/>
          <p:nvPr userDrawn="1"/>
        </p:nvGrpSpPr>
        <p:grpSpPr>
          <a:xfrm>
            <a:off x="7987523" y="5261934"/>
            <a:ext cx="342348" cy="246221"/>
            <a:chOff x="3712148" y="2820359"/>
            <a:chExt cx="342348" cy="246221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06C1D12-DC38-86B5-9AF0-614538FEB1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77BE009-690C-D977-A28B-7D0CF1F60641}"/>
                </a:ext>
              </a:extLst>
            </p:cNvPr>
            <p:cNvSpPr txBox="1"/>
            <p:nvPr userDrawn="1"/>
          </p:nvSpPr>
          <p:spPr>
            <a:xfrm>
              <a:off x="3712148" y="2820359"/>
              <a:ext cx="3423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10</a:t>
              </a:r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0608F14E-DA9A-DA7E-8F58-E2748BAAD6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738" y="3514981"/>
            <a:ext cx="2340899" cy="479812"/>
          </a:xfrm>
          <a:prstGeom prst="rect">
            <a:avLst/>
          </a:prstGeom>
        </p:spPr>
      </p:pic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A07F64C-561C-12BE-848F-D5E283AAC9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7409" y="6078371"/>
            <a:ext cx="1573706" cy="6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8070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2">
            <a:extLst>
              <a:ext uri="{FF2B5EF4-FFF2-40B4-BE49-F238E27FC236}">
                <a16:creationId xmlns:a16="http://schemas.microsoft.com/office/drawing/2014/main" id="{384C0FD2-8777-2FA4-77A5-C2B04CFF0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F00BD6-1DD3-1DF8-F423-7C84036A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6"/>
            <a:ext cx="10515600" cy="660486"/>
          </a:xfrm>
        </p:spPr>
        <p:txBody>
          <a:bodyPr/>
          <a:lstStyle/>
          <a:p>
            <a:r>
              <a:rPr lang="en-US" dirty="0"/>
              <a:t>How? Data Analysis and Control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EFE966-8981-D19C-508C-5572904C1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1460" y="1767054"/>
            <a:ext cx="271006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Advance process control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F5B855C9-0E4D-2391-F484-3A35263C6F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1460" y="2579020"/>
            <a:ext cx="270371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Mass and Energy balance (observability)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CD68001-6CB0-F66E-4847-3E8B22C9F5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1459" y="3361322"/>
            <a:ext cx="271006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FGT Chemical reaction efficiency monitoring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C4BC62AF-6DFB-1E82-35BC-BC69BB501D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1460" y="4174270"/>
            <a:ext cx="271006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NOx control, ammonia  dosing 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AD81EB9-930F-8AEA-9D9C-98BFF1E98E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1459" y="5000333"/>
            <a:ext cx="271006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: vibration, surface cleaning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A104EB94-7983-E6A2-9985-22382DD7C5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09144" y="1765332"/>
            <a:ext cx="3258054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Online </a:t>
            </a:r>
            <a:r>
              <a:rPr lang="en-US" dirty="0" err="1"/>
              <a:t>Opex</a:t>
            </a:r>
            <a:r>
              <a:rPr lang="en-US" dirty="0"/>
              <a:t> calculation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2D897556-6BA0-9ECD-CD5C-91C042C27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9143" y="2571244"/>
            <a:ext cx="3258054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Opex</a:t>
            </a:r>
            <a:r>
              <a:rPr lang="en-US" dirty="0"/>
              <a:t> model and Forecast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A2150E1C-DDFF-5061-2ACA-B20F9F32CA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09142" y="3372957"/>
            <a:ext cx="3258055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Chemical supply forecast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FE71CA92-260A-D2F6-9411-D2C1340819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09142" y="4199651"/>
            <a:ext cx="3258055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Set points optimization for Flexibility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3F513147-7451-C63F-0F5C-F345598E0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54" y="5012600"/>
            <a:ext cx="3249351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Automated Bidding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F5C00B-2830-FA64-7074-D1DC38DBD1A8}"/>
              </a:ext>
            </a:extLst>
          </p:cNvPr>
          <p:cNvCxnSpPr>
            <a:cxnSpLocks/>
          </p:cNvCxnSpPr>
          <p:nvPr userDrawn="1"/>
        </p:nvCxnSpPr>
        <p:spPr>
          <a:xfrm>
            <a:off x="2299026" y="2540246"/>
            <a:ext cx="92681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1495E5-97E5-25E1-8972-ED941358DA2B}"/>
              </a:ext>
            </a:extLst>
          </p:cNvPr>
          <p:cNvCxnSpPr>
            <a:cxnSpLocks/>
          </p:cNvCxnSpPr>
          <p:nvPr userDrawn="1"/>
        </p:nvCxnSpPr>
        <p:spPr>
          <a:xfrm>
            <a:off x="603438" y="3346158"/>
            <a:ext cx="109637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15CE53-5DDA-CEF5-852B-5DED400EF333}"/>
              </a:ext>
            </a:extLst>
          </p:cNvPr>
          <p:cNvCxnSpPr>
            <a:cxnSpLocks/>
          </p:cNvCxnSpPr>
          <p:nvPr userDrawn="1"/>
        </p:nvCxnSpPr>
        <p:spPr>
          <a:xfrm>
            <a:off x="603438" y="4136571"/>
            <a:ext cx="109637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F47B77-E144-BA87-0220-076B9B25F081}"/>
              </a:ext>
            </a:extLst>
          </p:cNvPr>
          <p:cNvCxnSpPr>
            <a:cxnSpLocks/>
          </p:cNvCxnSpPr>
          <p:nvPr userDrawn="1"/>
        </p:nvCxnSpPr>
        <p:spPr>
          <a:xfrm>
            <a:off x="2244782" y="4950232"/>
            <a:ext cx="932241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BF89A21-1685-14E9-60D2-31BA17D3ACAD}"/>
              </a:ext>
            </a:extLst>
          </p:cNvPr>
          <p:cNvCxnSpPr>
            <a:cxnSpLocks/>
          </p:cNvCxnSpPr>
          <p:nvPr userDrawn="1"/>
        </p:nvCxnSpPr>
        <p:spPr>
          <a:xfrm>
            <a:off x="4850159" y="1734335"/>
            <a:ext cx="6717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AA20FB0-6715-2439-8BB0-B79A80948809}"/>
              </a:ext>
            </a:extLst>
          </p:cNvPr>
          <p:cNvCxnSpPr>
            <a:cxnSpLocks/>
          </p:cNvCxnSpPr>
          <p:nvPr userDrawn="1"/>
        </p:nvCxnSpPr>
        <p:spPr>
          <a:xfrm>
            <a:off x="4850159" y="5771643"/>
            <a:ext cx="6717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44FD8E-8C2A-AF6A-A9C8-8F3EB61BB69D}"/>
              </a:ext>
            </a:extLst>
          </p:cNvPr>
          <p:cNvGrpSpPr/>
          <p:nvPr userDrawn="1"/>
        </p:nvGrpSpPr>
        <p:grpSpPr>
          <a:xfrm>
            <a:off x="4894740" y="2820359"/>
            <a:ext cx="286719" cy="246221"/>
            <a:chOff x="3735692" y="2820359"/>
            <a:chExt cx="286719" cy="24622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4ADD3B4-E9FA-B136-6E99-15AD7A3EB14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EF436F-1C67-EA3D-0ABD-C0AAAC345ED7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E83291-F87B-7A45-1BD3-E217C6957BE7}"/>
              </a:ext>
            </a:extLst>
          </p:cNvPr>
          <p:cNvGrpSpPr/>
          <p:nvPr userDrawn="1"/>
        </p:nvGrpSpPr>
        <p:grpSpPr>
          <a:xfrm>
            <a:off x="4901090" y="2017084"/>
            <a:ext cx="286719" cy="246221"/>
            <a:chOff x="3742042" y="2820359"/>
            <a:chExt cx="286719" cy="24622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D877F34-78A3-E0FA-386B-9FD452F95A7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8301C4-1454-78A9-B86B-CFBA7F5F501E}"/>
                </a:ext>
              </a:extLst>
            </p:cNvPr>
            <p:cNvSpPr txBox="1"/>
            <p:nvPr userDrawn="1"/>
          </p:nvSpPr>
          <p:spPr>
            <a:xfrm>
              <a:off x="374204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2A11CE-3E7E-0BC6-11C6-4EC9744DD716}"/>
              </a:ext>
            </a:extLst>
          </p:cNvPr>
          <p:cNvGrpSpPr/>
          <p:nvPr userDrawn="1"/>
        </p:nvGrpSpPr>
        <p:grpSpPr>
          <a:xfrm>
            <a:off x="4894740" y="3620459"/>
            <a:ext cx="286719" cy="246221"/>
            <a:chOff x="3735692" y="2820359"/>
            <a:chExt cx="286719" cy="24622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552D447-C680-B700-F24D-870E4B775D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5F89A5-945B-2F74-AD77-593C00218E08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C84B5E0-346E-D42A-EDC1-70A97C344D0F}"/>
              </a:ext>
            </a:extLst>
          </p:cNvPr>
          <p:cNvGrpSpPr/>
          <p:nvPr userDrawn="1"/>
        </p:nvGrpSpPr>
        <p:grpSpPr>
          <a:xfrm>
            <a:off x="4888390" y="4430084"/>
            <a:ext cx="286719" cy="246221"/>
            <a:chOff x="3729342" y="2820359"/>
            <a:chExt cx="286719" cy="24622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D21DF0F-1EC5-D9D8-D40D-2DC27BAD75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F34E39-EB62-0AB9-4343-945CBB55C1D8}"/>
                </a:ext>
              </a:extLst>
            </p:cNvPr>
            <p:cNvSpPr txBox="1"/>
            <p:nvPr userDrawn="1"/>
          </p:nvSpPr>
          <p:spPr>
            <a:xfrm>
              <a:off x="372934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0A4178D-A8F3-B6F2-62DA-D729E2A467A0}"/>
              </a:ext>
            </a:extLst>
          </p:cNvPr>
          <p:cNvGrpSpPr/>
          <p:nvPr userDrawn="1"/>
        </p:nvGrpSpPr>
        <p:grpSpPr>
          <a:xfrm>
            <a:off x="4894740" y="5261934"/>
            <a:ext cx="286719" cy="246221"/>
            <a:chOff x="3735692" y="2820359"/>
            <a:chExt cx="286719" cy="24622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CBB598B-EF98-353F-1F15-9452F70E76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DEBDE7B-36B8-5068-A579-B5F4C64EF282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45F93B7-994E-CD0F-1B49-42E0C1A3FB74}"/>
              </a:ext>
            </a:extLst>
          </p:cNvPr>
          <p:cNvGrpSpPr/>
          <p:nvPr userDrawn="1"/>
        </p:nvGrpSpPr>
        <p:grpSpPr>
          <a:xfrm>
            <a:off x="8014991" y="2820359"/>
            <a:ext cx="286719" cy="246221"/>
            <a:chOff x="3739616" y="2820359"/>
            <a:chExt cx="286719" cy="246221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880AA1E-4C60-5EA1-595F-6FF7202EE3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A9D623-78FD-2FDC-7745-7D6CF624E736}"/>
                </a:ext>
              </a:extLst>
            </p:cNvPr>
            <p:cNvSpPr txBox="1"/>
            <p:nvPr userDrawn="1"/>
          </p:nvSpPr>
          <p:spPr>
            <a:xfrm>
              <a:off x="3739616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7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C16C234-F52E-1C93-5648-A92CECDF0CFD}"/>
              </a:ext>
            </a:extLst>
          </p:cNvPr>
          <p:cNvGrpSpPr/>
          <p:nvPr userDrawn="1"/>
        </p:nvGrpSpPr>
        <p:grpSpPr>
          <a:xfrm>
            <a:off x="8009569" y="2017084"/>
            <a:ext cx="286719" cy="246221"/>
            <a:chOff x="3734194" y="2820359"/>
            <a:chExt cx="286719" cy="24622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84A3FCA-C2EE-9CE0-6540-9FF5862A7DE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759271D-03AB-30A7-1DEC-012880E77299}"/>
                </a:ext>
              </a:extLst>
            </p:cNvPr>
            <p:cNvSpPr txBox="1"/>
            <p:nvPr userDrawn="1"/>
          </p:nvSpPr>
          <p:spPr>
            <a:xfrm>
              <a:off x="3734194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6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00EF9FB-1181-FE98-EBC2-B345C8FDC0AB}"/>
              </a:ext>
            </a:extLst>
          </p:cNvPr>
          <p:cNvGrpSpPr/>
          <p:nvPr userDrawn="1"/>
        </p:nvGrpSpPr>
        <p:grpSpPr>
          <a:xfrm>
            <a:off x="8011067" y="3620459"/>
            <a:ext cx="286719" cy="246221"/>
            <a:chOff x="3735692" y="2820359"/>
            <a:chExt cx="286719" cy="246221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AF6C5AB-02CB-BE5A-7E8C-39CDFC3BD3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D1A4C48-B2AE-65AB-E3E2-26ECE4C876F9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47A8DEE-95CF-E024-48AF-4E993468FC59}"/>
              </a:ext>
            </a:extLst>
          </p:cNvPr>
          <p:cNvGrpSpPr/>
          <p:nvPr userDrawn="1"/>
        </p:nvGrpSpPr>
        <p:grpSpPr>
          <a:xfrm>
            <a:off x="8008641" y="4430084"/>
            <a:ext cx="286719" cy="246221"/>
            <a:chOff x="3733266" y="2820359"/>
            <a:chExt cx="286719" cy="246221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812E234-4101-4B00-8B5D-4E25D44D279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B318C38-DAFB-07C4-36DE-6C26C6234905}"/>
                </a:ext>
              </a:extLst>
            </p:cNvPr>
            <p:cNvSpPr txBox="1"/>
            <p:nvPr userDrawn="1"/>
          </p:nvSpPr>
          <p:spPr>
            <a:xfrm>
              <a:off x="3733266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9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34F0B46-FA7F-843A-0D9F-54D8351E9038}"/>
              </a:ext>
            </a:extLst>
          </p:cNvPr>
          <p:cNvGrpSpPr/>
          <p:nvPr userDrawn="1"/>
        </p:nvGrpSpPr>
        <p:grpSpPr>
          <a:xfrm>
            <a:off x="7987523" y="5261934"/>
            <a:ext cx="342348" cy="246221"/>
            <a:chOff x="3712148" y="2820359"/>
            <a:chExt cx="342348" cy="246221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06C1D12-DC38-86B5-9AF0-614538FEB1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77BE009-690C-D977-A28B-7D0CF1F60641}"/>
                </a:ext>
              </a:extLst>
            </p:cNvPr>
            <p:cNvSpPr txBox="1"/>
            <p:nvPr userDrawn="1"/>
          </p:nvSpPr>
          <p:spPr>
            <a:xfrm>
              <a:off x="3712148" y="2820359"/>
              <a:ext cx="3423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10</a:t>
              </a:r>
            </a:p>
          </p:txBody>
        </p:sp>
      </p:grp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70C6ADB-D9BB-E79F-4923-03652000A2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1394" y="3033823"/>
            <a:ext cx="4370724" cy="1448865"/>
          </a:xfrm>
          <a:prstGeom prst="rect">
            <a:avLst/>
          </a:prstGeom>
        </p:spPr>
      </p:pic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53AE6C1-FEB4-1756-F5F4-75C2D51ACA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43" y="6072592"/>
            <a:ext cx="2097314" cy="69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1189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F329D36-9577-4F5B-F801-D126260345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516" y="1527358"/>
            <a:ext cx="4370724" cy="1448865"/>
          </a:xfrm>
          <a:prstGeom prst="rect">
            <a:avLst/>
          </a:prstGeom>
        </p:spPr>
      </p:pic>
      <p:sp>
        <p:nvSpPr>
          <p:cNvPr id="5" name="Slide Number Placeholder 32">
            <a:extLst>
              <a:ext uri="{FF2B5EF4-FFF2-40B4-BE49-F238E27FC236}">
                <a16:creationId xmlns:a16="http://schemas.microsoft.com/office/drawing/2014/main" id="{384C0FD2-8777-2FA4-77A5-C2B04CFF0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F00BD6-1DD3-1DF8-F423-7C84036A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6"/>
            <a:ext cx="10515600" cy="660486"/>
          </a:xfrm>
        </p:spPr>
        <p:txBody>
          <a:bodyPr/>
          <a:lstStyle/>
          <a:p>
            <a:r>
              <a:rPr lang="en-US" dirty="0" err="1"/>
              <a:t>Privalumai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EFE966-8981-D19C-508C-5572904C1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1460" y="1898830"/>
            <a:ext cx="5920432" cy="4042075"/>
          </a:xfrm>
        </p:spPr>
        <p:txBody>
          <a:bodyPr numCol="2" spcCol="457200" anchor="t">
            <a:normAutofit/>
          </a:bodyPr>
          <a:lstStyle>
            <a:lvl1pPr marL="342900" indent="-342900">
              <a:lnSpc>
                <a:spcPct val="150000"/>
              </a:lnSpc>
              <a:buAutoNum type="arabicPeriod"/>
              <a:defRPr sz="20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 err="1"/>
              <a:t>Funkcionalumo</a:t>
            </a:r>
            <a:r>
              <a:rPr lang="en-US" dirty="0"/>
              <a:t> </a:t>
            </a:r>
            <a:r>
              <a:rPr lang="en-US" dirty="0" err="1"/>
              <a:t>plėtra</a:t>
            </a:r>
            <a:r>
              <a:rPr lang="en-US" dirty="0"/>
              <a:t> </a:t>
            </a:r>
            <a:r>
              <a:rPr lang="en-US" dirty="0" err="1"/>
              <a:t>pagal</a:t>
            </a:r>
            <a:r>
              <a:rPr lang="en-US" dirty="0"/>
              <a:t> </a:t>
            </a:r>
            <a:r>
              <a:rPr lang="en-US" dirty="0" err="1"/>
              <a:t>poreikį</a:t>
            </a:r>
            <a:endParaRPr lang="en-US" dirty="0"/>
          </a:p>
          <a:p>
            <a:pPr lvl="0"/>
            <a:r>
              <a:rPr lang="en-US" dirty="0" err="1"/>
              <a:t>Suderinamumas</a:t>
            </a:r>
            <a:endParaRPr lang="en-US" dirty="0"/>
          </a:p>
          <a:p>
            <a:pPr lvl="0"/>
            <a:r>
              <a:rPr lang="en-US" dirty="0" err="1"/>
              <a:t>Saugumas</a:t>
            </a:r>
            <a:endParaRPr lang="en-US" dirty="0"/>
          </a:p>
          <a:p>
            <a:pPr lvl="0"/>
            <a:r>
              <a:rPr lang="en-US" dirty="0" err="1"/>
              <a:t>Analitika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dirbtinis</a:t>
            </a:r>
            <a:r>
              <a:rPr lang="en-US" dirty="0"/>
              <a:t> </a:t>
            </a:r>
            <a:r>
              <a:rPr lang="en-US" dirty="0" err="1"/>
              <a:t>intelektas</a:t>
            </a:r>
            <a:endParaRPr lang="en-US" dirty="0"/>
          </a:p>
          <a:p>
            <a:pPr lvl="0"/>
            <a:r>
              <a:rPr lang="en-US" dirty="0" err="1"/>
              <a:t>Operatyvumas</a:t>
            </a:r>
            <a:endParaRPr lang="en-US" dirty="0"/>
          </a:p>
          <a:p>
            <a:pPr lvl="0"/>
            <a:r>
              <a:rPr lang="en-US" dirty="0" err="1"/>
              <a:t>Suderinamumas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err="1"/>
              <a:t>Analitika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dirbtinis</a:t>
            </a:r>
            <a:r>
              <a:rPr lang="en-US" dirty="0"/>
              <a:t> </a:t>
            </a:r>
            <a:r>
              <a:rPr lang="en-US" dirty="0" err="1"/>
              <a:t>intelektas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err="1"/>
              <a:t>Operatyvumas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err="1"/>
              <a:t>Funkcionalumo</a:t>
            </a:r>
            <a:r>
              <a:rPr lang="en-US" dirty="0"/>
              <a:t> </a:t>
            </a:r>
            <a:r>
              <a:rPr lang="en-US" dirty="0" err="1"/>
              <a:t>plėtra</a:t>
            </a:r>
            <a:r>
              <a:rPr lang="en-US" dirty="0"/>
              <a:t> </a:t>
            </a:r>
            <a:r>
              <a:rPr lang="en-US" dirty="0" err="1"/>
              <a:t>pagal</a:t>
            </a:r>
            <a:r>
              <a:rPr lang="en-US" dirty="0"/>
              <a:t> </a:t>
            </a:r>
            <a:r>
              <a:rPr lang="en-US" dirty="0" err="1"/>
              <a:t>poreikį</a:t>
            </a:r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Saugumas</a:t>
            </a:r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9515069B-AD72-2AAC-254F-CDC11DEFC0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3B1082-7523-798A-1D56-3473DF0ECEB8}"/>
              </a:ext>
            </a:extLst>
          </p:cNvPr>
          <p:cNvCxnSpPr/>
          <p:nvPr userDrawn="1"/>
        </p:nvCxnSpPr>
        <p:spPr>
          <a:xfrm>
            <a:off x="381000" y="1293557"/>
            <a:ext cx="11430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B7DD9B4-1A45-0A4B-7EC2-CF6D6AB3E318}"/>
              </a:ext>
            </a:extLst>
          </p:cNvPr>
          <p:cNvSpPr/>
          <p:nvPr userDrawn="1"/>
        </p:nvSpPr>
        <p:spPr>
          <a:xfrm>
            <a:off x="486261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65D68E-E176-F7A9-308F-A566F4C79591}"/>
              </a:ext>
            </a:extLst>
          </p:cNvPr>
          <p:cNvSpPr/>
          <p:nvPr userDrawn="1"/>
        </p:nvSpPr>
        <p:spPr>
          <a:xfrm>
            <a:off x="646410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D0CDFFB-FB4B-5092-712A-ABAF77A27C4B}"/>
              </a:ext>
            </a:extLst>
          </p:cNvPr>
          <p:cNvSpPr/>
          <p:nvPr userDrawn="1"/>
        </p:nvSpPr>
        <p:spPr>
          <a:xfrm>
            <a:off x="863386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1865400-AE31-8EB8-8539-FCD48AA34976}"/>
              </a:ext>
            </a:extLst>
          </p:cNvPr>
          <p:cNvSpPr/>
          <p:nvPr userDrawn="1"/>
        </p:nvSpPr>
        <p:spPr>
          <a:xfrm>
            <a:off x="1199183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50415D-DF3F-72C8-F685-94E98A735E14}"/>
              </a:ext>
            </a:extLst>
          </p:cNvPr>
          <p:cNvSpPr/>
          <p:nvPr userDrawn="1"/>
        </p:nvSpPr>
        <p:spPr>
          <a:xfrm>
            <a:off x="1705461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7996712-F233-7B2F-9738-EFB4B41FF358}"/>
              </a:ext>
            </a:extLst>
          </p:cNvPr>
          <p:cNvSpPr/>
          <p:nvPr userDrawn="1"/>
        </p:nvSpPr>
        <p:spPr>
          <a:xfrm>
            <a:off x="2495874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4194D4-2CE6-4A9F-D995-E6F29A10FAD3}"/>
              </a:ext>
            </a:extLst>
          </p:cNvPr>
          <p:cNvSpPr/>
          <p:nvPr userDrawn="1"/>
        </p:nvSpPr>
        <p:spPr>
          <a:xfrm>
            <a:off x="3420607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1BD8DF8-876A-005A-7AD5-4AC45B77A859}"/>
              </a:ext>
            </a:extLst>
          </p:cNvPr>
          <p:cNvSpPr/>
          <p:nvPr userDrawn="1"/>
        </p:nvSpPr>
        <p:spPr>
          <a:xfrm>
            <a:off x="4810286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D2BC68B-38C2-826B-9777-AAD327C98DD1}"/>
              </a:ext>
            </a:extLst>
          </p:cNvPr>
          <p:cNvSpPr/>
          <p:nvPr userDrawn="1"/>
        </p:nvSpPr>
        <p:spPr>
          <a:xfrm rot="10800000">
            <a:off x="11639002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FA5CF00-AC5E-7DB5-1921-5BA2A3EBA4D9}"/>
              </a:ext>
            </a:extLst>
          </p:cNvPr>
          <p:cNvSpPr/>
          <p:nvPr userDrawn="1"/>
        </p:nvSpPr>
        <p:spPr>
          <a:xfrm rot="10800000">
            <a:off x="7314977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06C31F3-7399-18D1-529C-692B9E4490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43" y="6072592"/>
            <a:ext cx="2097314" cy="69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99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734938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WOW effect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2772982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OPEX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7" y="3059416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0B21310E-C3BD-B3E2-12F2-C6A9564CEB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61968" y="1944717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B358CB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-2%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63578D4-E4D9-2489-6AB9-0C2785E1CE88}"/>
              </a:ext>
            </a:extLst>
          </p:cNvPr>
          <p:cNvSpPr/>
          <p:nvPr userDrawn="1"/>
        </p:nvSpPr>
        <p:spPr>
          <a:xfrm>
            <a:off x="7928535" y="1734938"/>
            <a:ext cx="3882465" cy="4178193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C098976-7A8B-E7C4-4BA6-C8770B96527A}"/>
              </a:ext>
            </a:extLst>
          </p:cNvPr>
          <p:cNvSpPr/>
          <p:nvPr userDrawn="1"/>
        </p:nvSpPr>
        <p:spPr>
          <a:xfrm>
            <a:off x="380999" y="3999673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EE325665-E6A3-4CBF-9013-9651ED8A32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1921" y="5037717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36584848-7159-A8E6-E81E-6BE756624AF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3457" y="5324151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9EBEB0BF-784D-614E-633C-71F5064A654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461968" y="4209452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B358CB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2720FE-979D-88CE-104C-A1028C599087}"/>
              </a:ext>
            </a:extLst>
          </p:cNvPr>
          <p:cNvSpPr/>
          <p:nvPr userDrawn="1"/>
        </p:nvSpPr>
        <p:spPr>
          <a:xfrm>
            <a:off x="4155557" y="1734938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637CB9CB-E6C5-964E-3FF7-B69FF867CED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26479" y="2772982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Burning quality</a:t>
            </a:r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EA30D61A-1FBE-9614-4811-339F7A42BC6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18015" y="3059416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D1A1005A-EFA7-D9AE-0CB1-DFFBFBB464B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36526" y="1944717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B358CB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F337D8F-0DB4-BE5E-7FA1-DC2346B8E262}"/>
              </a:ext>
            </a:extLst>
          </p:cNvPr>
          <p:cNvSpPr/>
          <p:nvPr userDrawn="1"/>
        </p:nvSpPr>
        <p:spPr>
          <a:xfrm>
            <a:off x="4155557" y="3999673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F2C5BDAD-09DF-5814-29A4-177945CEE53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26479" y="5037717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Electricity production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C01EFB0E-062F-8297-156E-8D2E69F048C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18015" y="5324151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C87D59E6-D26A-AC9D-4D73-DC80FA7651B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36526" y="4209452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B358CB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978413AE-C9DE-E5E4-AB77-E89B5BEECBE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04142" y="4671533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What is your potential?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7AB20E7-03FC-327F-D41F-00DBA96C0D5C}"/>
              </a:ext>
            </a:extLst>
          </p:cNvPr>
          <p:cNvSpPr/>
          <p:nvPr userDrawn="1"/>
        </p:nvSpPr>
        <p:spPr>
          <a:xfrm>
            <a:off x="8958828" y="2553984"/>
            <a:ext cx="1827024" cy="1827024"/>
          </a:xfrm>
          <a:prstGeom prst="ellipse">
            <a:avLst/>
          </a:prstGeom>
          <a:solidFill>
            <a:srgbClr val="B358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BBD66"/>
              </a:solidFill>
            </a:endParaRPr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112FB836-3C4C-19E7-6E8C-5BF4395B4E6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233481" y="3158253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? %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85F4CEB-7235-0C56-5EC3-B5678CE6A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43" y="6072592"/>
            <a:ext cx="2097314" cy="69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1515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734938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BBD6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WOW effect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2772982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OPEX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7" y="3059416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0B21310E-C3BD-B3E2-12F2-C6A9564CEB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61968" y="1944717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B358CB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-2%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63578D4-E4D9-2489-6AB9-0C2785E1CE88}"/>
              </a:ext>
            </a:extLst>
          </p:cNvPr>
          <p:cNvSpPr/>
          <p:nvPr userDrawn="1"/>
        </p:nvSpPr>
        <p:spPr>
          <a:xfrm>
            <a:off x="7928535" y="1734938"/>
            <a:ext cx="3882465" cy="4178193"/>
          </a:xfrm>
          <a:prstGeom prst="rect">
            <a:avLst/>
          </a:prstGeom>
          <a:solidFill>
            <a:srgbClr val="B358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C098976-7A8B-E7C4-4BA6-C8770B96527A}"/>
              </a:ext>
            </a:extLst>
          </p:cNvPr>
          <p:cNvSpPr/>
          <p:nvPr userDrawn="1"/>
        </p:nvSpPr>
        <p:spPr>
          <a:xfrm>
            <a:off x="380999" y="3999673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EE325665-E6A3-4CBF-9013-9651ED8A32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1921" y="5037717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36584848-7159-A8E6-E81E-6BE756624AF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3457" y="5324151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9EBEB0BF-784D-614E-633C-71F5064A654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461968" y="4209452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B358CB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2720FE-979D-88CE-104C-A1028C599087}"/>
              </a:ext>
            </a:extLst>
          </p:cNvPr>
          <p:cNvSpPr/>
          <p:nvPr userDrawn="1"/>
        </p:nvSpPr>
        <p:spPr>
          <a:xfrm>
            <a:off x="4155557" y="1734938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637CB9CB-E6C5-964E-3FF7-B69FF867CED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26479" y="2772982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Burning quality</a:t>
            </a:r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EA30D61A-1FBE-9614-4811-339F7A42BC6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18015" y="3059416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D1A1005A-EFA7-D9AE-0CB1-DFFBFBB464B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36526" y="1944717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B358CB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F337D8F-0DB4-BE5E-7FA1-DC2346B8E262}"/>
              </a:ext>
            </a:extLst>
          </p:cNvPr>
          <p:cNvSpPr/>
          <p:nvPr userDrawn="1"/>
        </p:nvSpPr>
        <p:spPr>
          <a:xfrm>
            <a:off x="4155557" y="3999673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F2C5BDAD-09DF-5814-29A4-177945CEE53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26479" y="5037717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Electricity production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C01EFB0E-062F-8297-156E-8D2E69F048C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18015" y="5324151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C87D59E6-D26A-AC9D-4D73-DC80FA7651B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36526" y="4209452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B358CB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978413AE-C9DE-E5E4-AB77-E89B5BEECBE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04142" y="4671533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What is your potential?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7AB20E7-03FC-327F-D41F-00DBA96C0D5C}"/>
              </a:ext>
            </a:extLst>
          </p:cNvPr>
          <p:cNvSpPr/>
          <p:nvPr userDrawn="1"/>
        </p:nvSpPr>
        <p:spPr>
          <a:xfrm>
            <a:off x="8958828" y="2553984"/>
            <a:ext cx="1827024" cy="1827024"/>
          </a:xfrm>
          <a:prstGeom prst="ellipse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112FB836-3C4C-19E7-6E8C-5BF4395B4E6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233481" y="3158253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? %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7FA650E-00B8-16C1-61D2-6293A7B541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43" y="6072592"/>
            <a:ext cx="2097314" cy="69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441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416A075-970F-1176-E598-B00CC50A5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3C8BDE9-5562-A99F-A258-22950517F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60449"/>
            <a:ext cx="3442855" cy="4692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AB44F95-1D10-A218-BD2A-C59CB2149681}"/>
              </a:ext>
            </a:extLst>
          </p:cNvPr>
          <p:cNvSpPr/>
          <p:nvPr userDrawn="1"/>
        </p:nvSpPr>
        <p:spPr>
          <a:xfrm>
            <a:off x="4047893" y="1360449"/>
            <a:ext cx="7763107" cy="4692946"/>
          </a:xfrm>
          <a:prstGeom prst="roundRect">
            <a:avLst>
              <a:gd name="adj" fmla="val 14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9BD32BA-4B28-046F-CE67-7660D5F278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43" y="6072592"/>
            <a:ext cx="2097314" cy="69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5189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416A075-970F-1176-E598-B00CC50A5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AB44F95-1D10-A218-BD2A-C59CB2149681}"/>
              </a:ext>
            </a:extLst>
          </p:cNvPr>
          <p:cNvSpPr/>
          <p:nvPr userDrawn="1"/>
        </p:nvSpPr>
        <p:spPr>
          <a:xfrm>
            <a:off x="381001" y="1360449"/>
            <a:ext cx="11430000" cy="4692946"/>
          </a:xfrm>
          <a:prstGeom prst="roundRect">
            <a:avLst>
              <a:gd name="adj" fmla="val 14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301BC2E-5386-6783-C939-C107FED538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43" y="6072592"/>
            <a:ext cx="2097314" cy="69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6542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416A075-970F-1176-E598-B00CC50A5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AB44F95-1D10-A218-BD2A-C59CB2149681}"/>
              </a:ext>
            </a:extLst>
          </p:cNvPr>
          <p:cNvSpPr/>
          <p:nvPr userDrawn="1"/>
        </p:nvSpPr>
        <p:spPr>
          <a:xfrm>
            <a:off x="381001" y="353291"/>
            <a:ext cx="11430000" cy="5700104"/>
          </a:xfrm>
          <a:prstGeom prst="roundRect">
            <a:avLst>
              <a:gd name="adj" fmla="val 11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366A7F7-F160-AFF4-BAE7-FC58F9E3D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43" y="6072592"/>
            <a:ext cx="2097314" cy="69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1845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Waste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FD8088-0550-F1FA-0322-6E4C7251C20D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B35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AA317B-2A65-EFE9-2852-7714DEE99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2400" y="916589"/>
            <a:ext cx="5301344" cy="5096942"/>
          </a:xfrm>
        </p:spPr>
        <p:txBody>
          <a:bodyPr anchor="ctr" anchorCtr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216515-C159-A7A0-E408-33C2EBF000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8175" y="1483946"/>
            <a:ext cx="3598100" cy="4911033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E0826F6-89EC-2EF7-A211-ACA1635B9D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46" y="58541"/>
            <a:ext cx="3860801" cy="127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155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Waste  +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5B5787-BF59-8FD9-7DE4-46A74CA22340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B35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304" y="4111632"/>
            <a:ext cx="5301344" cy="10066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Name Surname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EF6F26C7-71AA-316D-EF64-924EDE605C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6304" y="5362695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5504B70-124F-6F9B-4E88-F486F269AF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6304" y="5810331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B7E2DAD-56A6-BAD7-AC91-61D8C036C1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6304" y="6255279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F1E1FC-A649-8536-31FF-19E725A156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8175" y="1483946"/>
            <a:ext cx="3598100" cy="4911033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89F7204-ADD5-A4CD-6DD7-21C8757B34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46" y="58541"/>
            <a:ext cx="3860801" cy="127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9803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Waste Illustration">
    <p:bg>
      <p:bgPr>
        <a:solidFill>
          <a:srgbClr val="B358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7B4967-5E3D-D319-DE81-4EAD5D7ACE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6552" y="3150830"/>
            <a:ext cx="3008709" cy="4265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46D841-588C-9902-86F6-A939F26A4C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2861" y="676866"/>
            <a:ext cx="4032738" cy="5504268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9CA353E-4901-82DA-B28F-1461172A1C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0505" y="2724202"/>
            <a:ext cx="3860801" cy="127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56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is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2">
            <a:extLst>
              <a:ext uri="{FF2B5EF4-FFF2-40B4-BE49-F238E27FC236}">
                <a16:creationId xmlns:a16="http://schemas.microsoft.com/office/drawing/2014/main" id="{384C0FD2-8777-2FA4-77A5-C2B04CFF0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F00BD6-1DD3-1DF8-F423-7C84036A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6"/>
            <a:ext cx="10515600" cy="660486"/>
          </a:xfrm>
        </p:spPr>
        <p:txBody>
          <a:bodyPr/>
          <a:lstStyle/>
          <a:p>
            <a:r>
              <a:rPr lang="en-US" dirty="0"/>
              <a:t>How? Data Analysis and Control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EFE966-8981-D19C-508C-5572904C1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1460" y="1767054"/>
            <a:ext cx="271006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Advance process control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F5B855C9-0E4D-2391-F484-3A35263C6F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1460" y="2579020"/>
            <a:ext cx="270371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Mass and Energy balance (observability)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CD68001-6CB0-F66E-4847-3E8B22C9F5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1459" y="3361322"/>
            <a:ext cx="271006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FGT Chemical reaction efficiency monitoring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C4BC62AF-6DFB-1E82-35BC-BC69BB501D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1460" y="4174270"/>
            <a:ext cx="271006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NOx control, ammonia  dosing 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AD81EB9-930F-8AEA-9D9C-98BFF1E98E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1459" y="5000333"/>
            <a:ext cx="271006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: vibration, surface cleaning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A104EB94-7983-E6A2-9985-22382DD7C5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09144" y="1765332"/>
            <a:ext cx="3258054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Online </a:t>
            </a:r>
            <a:r>
              <a:rPr lang="en-US" dirty="0" err="1"/>
              <a:t>Opex</a:t>
            </a:r>
            <a:r>
              <a:rPr lang="en-US" dirty="0"/>
              <a:t> calculation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2D897556-6BA0-9ECD-CD5C-91C042C27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9143" y="2571244"/>
            <a:ext cx="3258054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Opex</a:t>
            </a:r>
            <a:r>
              <a:rPr lang="en-US" dirty="0"/>
              <a:t> model and Forecast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A2150E1C-DDFF-5061-2ACA-B20F9F32CA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09142" y="3372957"/>
            <a:ext cx="3258055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Chemical supply forecast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FE71CA92-260A-D2F6-9411-D2C1340819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09142" y="4199651"/>
            <a:ext cx="3258055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Set points optimization for Flexibility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3F513147-7451-C63F-0F5C-F345598E0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54" y="5012600"/>
            <a:ext cx="3249351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Automated Bidding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C8DCB41-32B0-6277-5A90-E2EBC253CC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738" y="3514981"/>
            <a:ext cx="2340899" cy="479812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F5C00B-2830-FA64-7074-D1DC38DBD1A8}"/>
              </a:ext>
            </a:extLst>
          </p:cNvPr>
          <p:cNvCxnSpPr>
            <a:cxnSpLocks/>
          </p:cNvCxnSpPr>
          <p:nvPr userDrawn="1"/>
        </p:nvCxnSpPr>
        <p:spPr>
          <a:xfrm>
            <a:off x="2299026" y="2540246"/>
            <a:ext cx="92681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1495E5-97E5-25E1-8972-ED941358DA2B}"/>
              </a:ext>
            </a:extLst>
          </p:cNvPr>
          <p:cNvCxnSpPr>
            <a:cxnSpLocks/>
          </p:cNvCxnSpPr>
          <p:nvPr userDrawn="1"/>
        </p:nvCxnSpPr>
        <p:spPr>
          <a:xfrm>
            <a:off x="603438" y="3346158"/>
            <a:ext cx="109637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15CE53-5DDA-CEF5-852B-5DED400EF333}"/>
              </a:ext>
            </a:extLst>
          </p:cNvPr>
          <p:cNvCxnSpPr>
            <a:cxnSpLocks/>
          </p:cNvCxnSpPr>
          <p:nvPr userDrawn="1"/>
        </p:nvCxnSpPr>
        <p:spPr>
          <a:xfrm>
            <a:off x="603438" y="4136571"/>
            <a:ext cx="109637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F47B77-E144-BA87-0220-076B9B25F081}"/>
              </a:ext>
            </a:extLst>
          </p:cNvPr>
          <p:cNvCxnSpPr>
            <a:cxnSpLocks/>
          </p:cNvCxnSpPr>
          <p:nvPr userDrawn="1"/>
        </p:nvCxnSpPr>
        <p:spPr>
          <a:xfrm>
            <a:off x="2244782" y="4950232"/>
            <a:ext cx="932241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BF89A21-1685-14E9-60D2-31BA17D3ACAD}"/>
              </a:ext>
            </a:extLst>
          </p:cNvPr>
          <p:cNvCxnSpPr>
            <a:cxnSpLocks/>
          </p:cNvCxnSpPr>
          <p:nvPr userDrawn="1"/>
        </p:nvCxnSpPr>
        <p:spPr>
          <a:xfrm>
            <a:off x="4850159" y="1734335"/>
            <a:ext cx="6717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AA20FB0-6715-2439-8BB0-B79A80948809}"/>
              </a:ext>
            </a:extLst>
          </p:cNvPr>
          <p:cNvCxnSpPr>
            <a:cxnSpLocks/>
          </p:cNvCxnSpPr>
          <p:nvPr userDrawn="1"/>
        </p:nvCxnSpPr>
        <p:spPr>
          <a:xfrm>
            <a:off x="4850159" y="5771643"/>
            <a:ext cx="6717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44FD8E-8C2A-AF6A-A9C8-8F3EB61BB69D}"/>
              </a:ext>
            </a:extLst>
          </p:cNvPr>
          <p:cNvGrpSpPr/>
          <p:nvPr userDrawn="1"/>
        </p:nvGrpSpPr>
        <p:grpSpPr>
          <a:xfrm>
            <a:off x="4894740" y="2820359"/>
            <a:ext cx="286719" cy="246221"/>
            <a:chOff x="3735692" y="2820359"/>
            <a:chExt cx="286719" cy="24622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4ADD3B4-E9FA-B136-6E99-15AD7A3EB14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EF436F-1C67-EA3D-0ABD-C0AAAC345ED7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E83291-F87B-7A45-1BD3-E217C6957BE7}"/>
              </a:ext>
            </a:extLst>
          </p:cNvPr>
          <p:cNvGrpSpPr/>
          <p:nvPr userDrawn="1"/>
        </p:nvGrpSpPr>
        <p:grpSpPr>
          <a:xfrm>
            <a:off x="4901090" y="2017084"/>
            <a:ext cx="286719" cy="246221"/>
            <a:chOff x="3742042" y="2820359"/>
            <a:chExt cx="286719" cy="24622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D877F34-78A3-E0FA-386B-9FD452F95A7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8301C4-1454-78A9-B86B-CFBA7F5F501E}"/>
                </a:ext>
              </a:extLst>
            </p:cNvPr>
            <p:cNvSpPr txBox="1"/>
            <p:nvPr userDrawn="1"/>
          </p:nvSpPr>
          <p:spPr>
            <a:xfrm>
              <a:off x="374204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2A11CE-3E7E-0BC6-11C6-4EC9744DD716}"/>
              </a:ext>
            </a:extLst>
          </p:cNvPr>
          <p:cNvGrpSpPr/>
          <p:nvPr userDrawn="1"/>
        </p:nvGrpSpPr>
        <p:grpSpPr>
          <a:xfrm>
            <a:off x="4894740" y="3620459"/>
            <a:ext cx="286719" cy="246221"/>
            <a:chOff x="3735692" y="2820359"/>
            <a:chExt cx="286719" cy="24622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552D447-C680-B700-F24D-870E4B775D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5F89A5-945B-2F74-AD77-593C00218E08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C84B5E0-346E-D42A-EDC1-70A97C344D0F}"/>
              </a:ext>
            </a:extLst>
          </p:cNvPr>
          <p:cNvGrpSpPr/>
          <p:nvPr userDrawn="1"/>
        </p:nvGrpSpPr>
        <p:grpSpPr>
          <a:xfrm>
            <a:off x="4888390" y="4430084"/>
            <a:ext cx="286719" cy="246221"/>
            <a:chOff x="3729342" y="2820359"/>
            <a:chExt cx="286719" cy="24622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D21DF0F-1EC5-D9D8-D40D-2DC27BAD75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F34E39-EB62-0AB9-4343-945CBB55C1D8}"/>
                </a:ext>
              </a:extLst>
            </p:cNvPr>
            <p:cNvSpPr txBox="1"/>
            <p:nvPr userDrawn="1"/>
          </p:nvSpPr>
          <p:spPr>
            <a:xfrm>
              <a:off x="372934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0A4178D-A8F3-B6F2-62DA-D729E2A467A0}"/>
              </a:ext>
            </a:extLst>
          </p:cNvPr>
          <p:cNvGrpSpPr/>
          <p:nvPr userDrawn="1"/>
        </p:nvGrpSpPr>
        <p:grpSpPr>
          <a:xfrm>
            <a:off x="4894740" y="5261934"/>
            <a:ext cx="286719" cy="246221"/>
            <a:chOff x="3735692" y="2820359"/>
            <a:chExt cx="286719" cy="24622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CBB598B-EF98-353F-1F15-9452F70E76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DEBDE7B-36B8-5068-A579-B5F4C64EF282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45F93B7-994E-CD0F-1B49-42E0C1A3FB74}"/>
              </a:ext>
            </a:extLst>
          </p:cNvPr>
          <p:cNvGrpSpPr/>
          <p:nvPr userDrawn="1"/>
        </p:nvGrpSpPr>
        <p:grpSpPr>
          <a:xfrm>
            <a:off x="8014991" y="2820359"/>
            <a:ext cx="286719" cy="246221"/>
            <a:chOff x="3739616" y="2820359"/>
            <a:chExt cx="286719" cy="246221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880AA1E-4C60-5EA1-595F-6FF7202EE3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A9D623-78FD-2FDC-7745-7D6CF624E736}"/>
                </a:ext>
              </a:extLst>
            </p:cNvPr>
            <p:cNvSpPr txBox="1"/>
            <p:nvPr userDrawn="1"/>
          </p:nvSpPr>
          <p:spPr>
            <a:xfrm>
              <a:off x="3739616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7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C16C234-F52E-1C93-5648-A92CECDF0CFD}"/>
              </a:ext>
            </a:extLst>
          </p:cNvPr>
          <p:cNvGrpSpPr/>
          <p:nvPr userDrawn="1"/>
        </p:nvGrpSpPr>
        <p:grpSpPr>
          <a:xfrm>
            <a:off x="8009569" y="2017084"/>
            <a:ext cx="286719" cy="246221"/>
            <a:chOff x="3734194" y="2820359"/>
            <a:chExt cx="286719" cy="24622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84A3FCA-C2EE-9CE0-6540-9FF5862A7DE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759271D-03AB-30A7-1DEC-012880E77299}"/>
                </a:ext>
              </a:extLst>
            </p:cNvPr>
            <p:cNvSpPr txBox="1"/>
            <p:nvPr userDrawn="1"/>
          </p:nvSpPr>
          <p:spPr>
            <a:xfrm>
              <a:off x="3734194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6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00EF9FB-1181-FE98-EBC2-B345C8FDC0AB}"/>
              </a:ext>
            </a:extLst>
          </p:cNvPr>
          <p:cNvGrpSpPr/>
          <p:nvPr userDrawn="1"/>
        </p:nvGrpSpPr>
        <p:grpSpPr>
          <a:xfrm>
            <a:off x="8011067" y="3620459"/>
            <a:ext cx="286719" cy="246221"/>
            <a:chOff x="3735692" y="2820359"/>
            <a:chExt cx="286719" cy="246221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AF6C5AB-02CB-BE5A-7E8C-39CDFC3BD3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D1A4C48-B2AE-65AB-E3E2-26ECE4C876F9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47A8DEE-95CF-E024-48AF-4E993468FC59}"/>
              </a:ext>
            </a:extLst>
          </p:cNvPr>
          <p:cNvGrpSpPr/>
          <p:nvPr userDrawn="1"/>
        </p:nvGrpSpPr>
        <p:grpSpPr>
          <a:xfrm>
            <a:off x="8008641" y="4430084"/>
            <a:ext cx="286719" cy="246221"/>
            <a:chOff x="3733266" y="2820359"/>
            <a:chExt cx="286719" cy="246221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812E234-4101-4B00-8B5D-4E25D44D279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B318C38-DAFB-07C4-36DE-6C26C6234905}"/>
                </a:ext>
              </a:extLst>
            </p:cNvPr>
            <p:cNvSpPr txBox="1"/>
            <p:nvPr userDrawn="1"/>
          </p:nvSpPr>
          <p:spPr>
            <a:xfrm>
              <a:off x="3733266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9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34F0B46-FA7F-843A-0D9F-54D8351E9038}"/>
              </a:ext>
            </a:extLst>
          </p:cNvPr>
          <p:cNvGrpSpPr/>
          <p:nvPr userDrawn="1"/>
        </p:nvGrpSpPr>
        <p:grpSpPr>
          <a:xfrm>
            <a:off x="7987523" y="5261934"/>
            <a:ext cx="342348" cy="246221"/>
            <a:chOff x="3712148" y="2820359"/>
            <a:chExt cx="342348" cy="246221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06C1D12-DC38-86B5-9AF0-614538FEB1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77BE009-690C-D977-A28B-7D0CF1F60641}"/>
                </a:ext>
              </a:extLst>
            </p:cNvPr>
            <p:cNvSpPr txBox="1"/>
            <p:nvPr userDrawn="1"/>
          </p:nvSpPr>
          <p:spPr>
            <a:xfrm>
              <a:off x="3712148" y="2820359"/>
              <a:ext cx="3423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10</a:t>
              </a:r>
            </a:p>
          </p:txBody>
        </p:sp>
      </p:grpSp>
      <p:pic>
        <p:nvPicPr>
          <p:cNvPr id="20" name="Picture 1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E8F208D-1D93-3BC8-7DE6-C44855673D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7409" y="6078371"/>
            <a:ext cx="1573706" cy="6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8936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ed">
    <p:bg>
      <p:bgPr>
        <a:solidFill>
          <a:srgbClr val="E0C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1C081B1-F609-C950-5748-82B05AC6D827}"/>
              </a:ext>
            </a:extLst>
          </p:cNvPr>
          <p:cNvGrpSpPr/>
          <p:nvPr userDrawn="1"/>
        </p:nvGrpSpPr>
        <p:grpSpPr>
          <a:xfrm>
            <a:off x="381000" y="6427491"/>
            <a:ext cx="11430000" cy="76846"/>
            <a:chOff x="381000" y="6427491"/>
            <a:chExt cx="11430000" cy="7684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A375F44-8B88-6802-BDC2-4CEAC78BFFF9}"/>
                </a:ext>
              </a:extLst>
            </p:cNvPr>
            <p:cNvCxnSpPr/>
            <p:nvPr userDrawn="1"/>
          </p:nvCxnSpPr>
          <p:spPr>
            <a:xfrm>
              <a:off x="381000" y="6461501"/>
              <a:ext cx="11430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5252B37-38AC-D6E9-9387-6B6243425F31}"/>
                </a:ext>
              </a:extLst>
            </p:cNvPr>
            <p:cNvSpPr/>
            <p:nvPr userDrawn="1"/>
          </p:nvSpPr>
          <p:spPr>
            <a:xfrm>
              <a:off x="4862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927ADC2-12F8-59E9-B45B-2C43563DD266}"/>
                </a:ext>
              </a:extLst>
            </p:cNvPr>
            <p:cNvSpPr/>
            <p:nvPr userDrawn="1"/>
          </p:nvSpPr>
          <p:spPr>
            <a:xfrm>
              <a:off x="64641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619496B-1E14-F0E9-6716-7C1C8F1D72C5}"/>
                </a:ext>
              </a:extLst>
            </p:cNvPr>
            <p:cNvSpPr/>
            <p:nvPr userDrawn="1"/>
          </p:nvSpPr>
          <p:spPr>
            <a:xfrm>
              <a:off x="8633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D3C2842-8503-C0B2-8390-065BA59E6133}"/>
                </a:ext>
              </a:extLst>
            </p:cNvPr>
            <p:cNvSpPr/>
            <p:nvPr userDrawn="1"/>
          </p:nvSpPr>
          <p:spPr>
            <a:xfrm>
              <a:off x="119918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81CBAF6-5E2F-45C7-455D-D62699A4F118}"/>
                </a:ext>
              </a:extLst>
            </p:cNvPr>
            <p:cNvSpPr/>
            <p:nvPr userDrawn="1"/>
          </p:nvSpPr>
          <p:spPr>
            <a:xfrm>
              <a:off x="17054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C39032A-21A5-B346-DEE6-326FE82D63C6}"/>
                </a:ext>
              </a:extLst>
            </p:cNvPr>
            <p:cNvSpPr/>
            <p:nvPr userDrawn="1"/>
          </p:nvSpPr>
          <p:spPr>
            <a:xfrm>
              <a:off x="2495874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1E7BA09-508B-890F-5790-820D0C25E7DA}"/>
                </a:ext>
              </a:extLst>
            </p:cNvPr>
            <p:cNvSpPr/>
            <p:nvPr userDrawn="1"/>
          </p:nvSpPr>
          <p:spPr>
            <a:xfrm>
              <a:off x="342060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C781F97-2DEB-C41D-0D8A-D12BAB17AE0C}"/>
                </a:ext>
              </a:extLst>
            </p:cNvPr>
            <p:cNvSpPr/>
            <p:nvPr userDrawn="1"/>
          </p:nvSpPr>
          <p:spPr>
            <a:xfrm>
              <a:off x="48102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9930DF5-7BF0-0157-366D-7C77ACCE0AD8}"/>
                </a:ext>
              </a:extLst>
            </p:cNvPr>
            <p:cNvSpPr/>
            <p:nvPr userDrawn="1"/>
          </p:nvSpPr>
          <p:spPr>
            <a:xfrm rot="10800000">
              <a:off x="116390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F739CA9-7184-40D0-3B66-0A4D64C1FB92}"/>
                </a:ext>
              </a:extLst>
            </p:cNvPr>
            <p:cNvSpPr/>
            <p:nvPr userDrawn="1"/>
          </p:nvSpPr>
          <p:spPr>
            <a:xfrm rot="10800000">
              <a:off x="1147885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65DA9A4-67A6-E44D-3832-C1D5EA5A8F57}"/>
                </a:ext>
              </a:extLst>
            </p:cNvPr>
            <p:cNvSpPr/>
            <p:nvPr userDrawn="1"/>
          </p:nvSpPr>
          <p:spPr>
            <a:xfrm rot="10800000">
              <a:off x="112618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D48EE23-D767-CF05-AFD1-1A6358F00C2D}"/>
                </a:ext>
              </a:extLst>
            </p:cNvPr>
            <p:cNvSpPr/>
            <p:nvPr userDrawn="1"/>
          </p:nvSpPr>
          <p:spPr>
            <a:xfrm rot="10800000">
              <a:off x="1092608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18D5EBA-94AC-5141-C375-7F39A191BBE6}"/>
                </a:ext>
              </a:extLst>
            </p:cNvPr>
            <p:cNvSpPr/>
            <p:nvPr userDrawn="1"/>
          </p:nvSpPr>
          <p:spPr>
            <a:xfrm rot="10800000">
              <a:off x="104198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C86A79A-F341-CC1C-5CBD-F852CC3271A5}"/>
                </a:ext>
              </a:extLst>
            </p:cNvPr>
            <p:cNvSpPr/>
            <p:nvPr userDrawn="1"/>
          </p:nvSpPr>
          <p:spPr>
            <a:xfrm rot="10800000">
              <a:off x="9629389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D95D91E-4947-1B72-1F24-696A598A989D}"/>
                </a:ext>
              </a:extLst>
            </p:cNvPr>
            <p:cNvSpPr/>
            <p:nvPr userDrawn="1"/>
          </p:nvSpPr>
          <p:spPr>
            <a:xfrm rot="10800000">
              <a:off x="870465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7F8CB69-C9DA-2812-3B6B-57B889807B94}"/>
                </a:ext>
              </a:extLst>
            </p:cNvPr>
            <p:cNvSpPr/>
            <p:nvPr userDrawn="1"/>
          </p:nvSpPr>
          <p:spPr>
            <a:xfrm rot="10800000">
              <a:off x="73149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9205FF-BB06-C4E5-3CB6-88162446B1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45646"/>
            <a:ext cx="9144000" cy="2387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D7A99-CD86-53CF-74FF-14A18E5659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12354"/>
            <a:ext cx="9144000" cy="66054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alpha val="60000"/>
                  </a:schemeClr>
                </a:solidFill>
                <a:latin typeface="Inter Tight Medium" pitchFamily="2" charset="0"/>
                <a:ea typeface="Inter Tight Medium" pitchFamily="2" charset="0"/>
                <a:cs typeface="Inter Tigh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by Name Surname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32316C2-9C7C-5C47-50E9-28FB69FEC3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7255" y="4826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A00940D-D662-D1D1-DB91-E70A725D1C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7255" y="7112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464A279E-EBD3-9CED-1A51-08741B8A84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7255" y="9398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1B56355-E54B-5E9C-6207-FC234A00FF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83" y="60238"/>
            <a:ext cx="3537180" cy="128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6238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Visual">
    <p:bg>
      <p:bgPr>
        <a:solidFill>
          <a:srgbClr val="E0C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205FF-BB06-C4E5-3CB6-88162446B1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820" y="4828144"/>
            <a:ext cx="11260360" cy="1722702"/>
          </a:xfrm>
        </p:spPr>
        <p:txBody>
          <a:bodyPr anchor="b" anchorCtr="0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Long Title Text</a:t>
            </a:r>
            <a:br>
              <a:rPr lang="en-US" dirty="0"/>
            </a:br>
            <a:r>
              <a:rPr lang="en-US" dirty="0"/>
              <a:t>in 2 Lines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32316C2-9C7C-5C47-50E9-28FB69FEC3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7255" y="4826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200">
                <a:solidFill>
                  <a:schemeClr val="tx1">
                    <a:alpha val="60188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A00940D-D662-D1D1-DB91-E70A725D1C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7255" y="7112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200">
                <a:solidFill>
                  <a:schemeClr val="tx1">
                    <a:alpha val="60188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vardenis.pavardenis@dween.com</a:t>
            </a:r>
            <a:endParaRPr lang="en-US" dirty="0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464A279E-EBD3-9CED-1A51-08741B8A84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7255" y="9398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200">
                <a:solidFill>
                  <a:schemeClr val="tx1">
                    <a:alpha val="60188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E040A3-5DE3-9206-3144-34A1C2929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820" y="1469795"/>
            <a:ext cx="11260360" cy="2947305"/>
          </a:xfrm>
          <a:prstGeom prst="rect">
            <a:avLst/>
          </a:prstGeom>
        </p:spPr>
      </p:pic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B3B48B8-A19B-FBE1-7B95-8EA2ABD199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04130" y="482601"/>
            <a:ext cx="4783739" cy="228600"/>
          </a:xfrm>
        </p:spPr>
        <p:txBody>
          <a:bodyPr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>
                    <a:alpha val="60188"/>
                  </a:schemeClr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Presentation by Name Surname</a:t>
            </a: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17C29CD-70F3-F723-E6B1-D6F0BFCBBF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683" y="60238"/>
            <a:ext cx="3537180" cy="128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4370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9223898-EE79-2B82-3F26-3ABAF80EC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079" y="6078298"/>
            <a:ext cx="1911669" cy="692764"/>
          </a:xfrm>
          <a:prstGeom prst="rect">
            <a:avLst/>
          </a:prstGeom>
        </p:spPr>
      </p:pic>
      <p:sp>
        <p:nvSpPr>
          <p:cNvPr id="5" name="Slide Number Placeholder 32">
            <a:extLst>
              <a:ext uri="{FF2B5EF4-FFF2-40B4-BE49-F238E27FC236}">
                <a16:creationId xmlns:a16="http://schemas.microsoft.com/office/drawing/2014/main" id="{384C0FD2-8777-2FA4-77A5-C2B04CFF0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F00BD6-1DD3-1DF8-F423-7C84036A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6"/>
            <a:ext cx="10515600" cy="660486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EFE966-8981-D19C-508C-5572904C1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51038"/>
            <a:ext cx="939800" cy="334521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32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  <a:p>
            <a:pPr lvl="0"/>
            <a:r>
              <a:rPr lang="en-US" dirty="0"/>
              <a:t>02</a:t>
            </a:r>
          </a:p>
          <a:p>
            <a:pPr lvl="0"/>
            <a:r>
              <a:rPr lang="en-US" dirty="0"/>
              <a:t>03</a:t>
            </a:r>
          </a:p>
          <a:p>
            <a:pPr lvl="0"/>
            <a:r>
              <a:rPr lang="en-US" dirty="0"/>
              <a:t>04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6539723-74B3-5552-4FCD-F335202DE23B}"/>
              </a:ext>
            </a:extLst>
          </p:cNvPr>
          <p:cNvCxnSpPr/>
          <p:nvPr userDrawn="1"/>
        </p:nvCxnSpPr>
        <p:spPr>
          <a:xfrm>
            <a:off x="381000" y="1295400"/>
            <a:ext cx="11430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4EECC4A3-A98F-3BA1-D8E6-F525B189E488}"/>
              </a:ext>
            </a:extLst>
          </p:cNvPr>
          <p:cNvSpPr/>
          <p:nvPr userDrawn="1"/>
        </p:nvSpPr>
        <p:spPr>
          <a:xfrm>
            <a:off x="723900" y="1261390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BB23294E-B6E9-7E8E-3AB0-838FDC02F4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4100" y="1951038"/>
            <a:ext cx="5676900" cy="3345211"/>
          </a:xfrm>
        </p:spPr>
        <p:txBody>
          <a:bodyPr wrap="square">
            <a:normAutofit/>
          </a:bodyPr>
          <a:lstStyle>
            <a:lvl1pPr marL="0" indent="0">
              <a:lnSpc>
                <a:spcPct val="150000"/>
              </a:lnSpc>
              <a:buNone/>
              <a:defRPr sz="32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About us</a:t>
            </a:r>
          </a:p>
          <a:p>
            <a:pPr lvl="0"/>
            <a:r>
              <a:rPr lang="en-US" dirty="0"/>
              <a:t>Context</a:t>
            </a:r>
          </a:p>
          <a:p>
            <a:pPr lvl="0"/>
            <a:r>
              <a:rPr lang="en-US" dirty="0"/>
              <a:t>Solution</a:t>
            </a:r>
          </a:p>
          <a:p>
            <a:pPr lvl="0"/>
            <a:r>
              <a:rPr lang="en-US" dirty="0"/>
              <a:t>Experience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EE920A-453F-731C-3B20-1CB1D5BE8D07}"/>
              </a:ext>
            </a:extLst>
          </p:cNvPr>
          <p:cNvSpPr/>
          <p:nvPr userDrawn="1"/>
        </p:nvSpPr>
        <p:spPr>
          <a:xfrm>
            <a:off x="6229027" y="125697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9399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CED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D004D2-46FA-DA52-DA0F-3167CBFB4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838" y="1346545"/>
            <a:ext cx="11257483" cy="378425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4B80C88-79E9-6C66-BC1B-255271C566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820" y="5509590"/>
            <a:ext cx="2429780" cy="1041256"/>
          </a:xfrm>
        </p:spPr>
        <p:txBody>
          <a:bodyPr anchor="b" anchorCtr="0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01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1CF2C55-BAB4-1AB9-B079-5077EC996C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521" y="5484046"/>
            <a:ext cx="7035800" cy="10668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60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sz="60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About Us</a:t>
            </a:r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34ED10C-2C81-BC75-DFD7-7C2A202208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683" y="60238"/>
            <a:ext cx="3537180" cy="128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7740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97A1504-5466-E08E-19D4-1C7CD88C72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8335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AC90DB-1353-B37E-D37F-3C06DE5ED001}"/>
              </a:ext>
            </a:extLst>
          </p:cNvPr>
          <p:cNvSpPr/>
          <p:nvPr userDrawn="1"/>
        </p:nvSpPr>
        <p:spPr>
          <a:xfrm>
            <a:off x="0" y="6000581"/>
            <a:ext cx="12192000" cy="874643"/>
          </a:xfrm>
          <a:prstGeom prst="rect">
            <a:avLst/>
          </a:prstGeom>
          <a:solidFill>
            <a:srgbClr val="E0C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50120D5-6359-1920-EB9C-864A1722C9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079" y="6078298"/>
            <a:ext cx="1911669" cy="6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5150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">
    <p:bg>
      <p:bgPr>
        <a:solidFill>
          <a:srgbClr val="E0C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CC5935-ABB6-43EF-8E4F-7C6BE5277C71}"/>
              </a:ext>
            </a:extLst>
          </p:cNvPr>
          <p:cNvSpPr/>
          <p:nvPr userDrawn="1"/>
        </p:nvSpPr>
        <p:spPr>
          <a:xfrm>
            <a:off x="3468756" y="0"/>
            <a:ext cx="8723243" cy="6858000"/>
          </a:xfrm>
          <a:prstGeom prst="rect">
            <a:avLst/>
          </a:prstGeom>
          <a:solidFill>
            <a:srgbClr val="CED8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9205FF-BB06-C4E5-3CB6-88162446B1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49486" y="927101"/>
            <a:ext cx="7547258" cy="5003797"/>
          </a:xfrm>
        </p:spPr>
        <p:txBody>
          <a:bodyPr anchor="ctr" anchorCtr="0"/>
          <a:lstStyle>
            <a:lvl1pPr algn="l">
              <a:defRPr sz="6000"/>
            </a:lvl1pPr>
          </a:lstStyle>
          <a:p>
            <a:r>
              <a:rPr lang="en-US" dirty="0"/>
              <a:t>The Leap to the Next Generation of Energy Efficiency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6CCC9C-4DBD-8589-596C-6D668557E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937" y="1474962"/>
            <a:ext cx="2532292" cy="4868851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B10B135-CCA8-21A0-E262-E00BAE46F5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683" y="69291"/>
            <a:ext cx="3416073" cy="123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9911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416A075-970F-1176-E598-B00CC50A5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3C8BDE9-5562-A99F-A258-22950517F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02057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16302BC-8906-420B-F919-A483C9DA47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079" y="6078298"/>
            <a:ext cx="1911669" cy="6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5608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AA317B-2A65-EFE9-2852-7714DEE99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1702057"/>
            <a:ext cx="5475515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0B04A3-ACB3-2523-A493-A3F2751A57B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5484" y="1702057"/>
            <a:ext cx="5475515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B7246F7-90E5-682D-4C2C-336400AE37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079" y="6078298"/>
            <a:ext cx="1911669" cy="6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2223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A53D9D-E1F3-42EE-96A7-8BE602F890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5999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5301344" cy="1286323"/>
          </a:xfrm>
        </p:spPr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AA317B-2A65-EFE9-2852-7714DEE99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2111829"/>
            <a:ext cx="5301344" cy="38317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4714BDC-127A-62A5-F704-70C302A62A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079" y="6078298"/>
            <a:ext cx="1911669" cy="6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7788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A678C-76A6-50FB-F183-89B645836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6" name="Slide Number Placeholder 32">
            <a:extLst>
              <a:ext uri="{FF2B5EF4-FFF2-40B4-BE49-F238E27FC236}">
                <a16:creationId xmlns:a16="http://schemas.microsoft.com/office/drawing/2014/main" id="{C8FA1852-FA11-182F-EE61-8F3197C2E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CD58CD7-FA1B-84DF-A7A6-853B7672A8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1571327-EEB2-A699-F00D-2DFD4D9DA6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079" y="6078298"/>
            <a:ext cx="1911669" cy="6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32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is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2">
            <a:extLst>
              <a:ext uri="{FF2B5EF4-FFF2-40B4-BE49-F238E27FC236}">
                <a16:creationId xmlns:a16="http://schemas.microsoft.com/office/drawing/2014/main" id="{384C0FD2-8777-2FA4-77A5-C2B04CFF0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F00BD6-1DD3-1DF8-F423-7C84036A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6"/>
            <a:ext cx="10515600" cy="660486"/>
          </a:xfrm>
        </p:spPr>
        <p:txBody>
          <a:bodyPr/>
          <a:lstStyle/>
          <a:p>
            <a:r>
              <a:rPr lang="en-US" dirty="0" err="1"/>
              <a:t>Privalumai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EFE966-8981-D19C-508C-5572904C1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1460" y="1898830"/>
            <a:ext cx="5920432" cy="4042075"/>
          </a:xfrm>
        </p:spPr>
        <p:txBody>
          <a:bodyPr numCol="2" spcCol="457200" anchor="t">
            <a:normAutofit/>
          </a:bodyPr>
          <a:lstStyle>
            <a:lvl1pPr marL="342900" indent="-342900">
              <a:lnSpc>
                <a:spcPct val="150000"/>
              </a:lnSpc>
              <a:buAutoNum type="arabicPeriod"/>
              <a:defRPr sz="20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 err="1"/>
              <a:t>Funkcionalumo</a:t>
            </a:r>
            <a:r>
              <a:rPr lang="en-US" dirty="0"/>
              <a:t> </a:t>
            </a:r>
            <a:r>
              <a:rPr lang="en-US" dirty="0" err="1"/>
              <a:t>plėtra</a:t>
            </a:r>
            <a:r>
              <a:rPr lang="en-US" dirty="0"/>
              <a:t> </a:t>
            </a:r>
            <a:r>
              <a:rPr lang="en-US" dirty="0" err="1"/>
              <a:t>pagal</a:t>
            </a:r>
            <a:r>
              <a:rPr lang="en-US" dirty="0"/>
              <a:t> </a:t>
            </a:r>
            <a:r>
              <a:rPr lang="en-US" dirty="0" err="1"/>
              <a:t>poreikį</a:t>
            </a:r>
            <a:endParaRPr lang="en-US" dirty="0"/>
          </a:p>
          <a:p>
            <a:pPr lvl="0"/>
            <a:r>
              <a:rPr lang="en-US" dirty="0" err="1"/>
              <a:t>Suderinamumas</a:t>
            </a:r>
            <a:endParaRPr lang="en-US" dirty="0"/>
          </a:p>
          <a:p>
            <a:pPr lvl="0"/>
            <a:r>
              <a:rPr lang="en-US" dirty="0" err="1"/>
              <a:t>Saugumas</a:t>
            </a:r>
            <a:endParaRPr lang="en-US" dirty="0"/>
          </a:p>
          <a:p>
            <a:pPr lvl="0"/>
            <a:r>
              <a:rPr lang="en-US" dirty="0" err="1"/>
              <a:t>Analitika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dirbtinis</a:t>
            </a:r>
            <a:r>
              <a:rPr lang="en-US" dirty="0"/>
              <a:t> </a:t>
            </a:r>
            <a:r>
              <a:rPr lang="en-US" dirty="0" err="1"/>
              <a:t>intelektas</a:t>
            </a:r>
            <a:endParaRPr lang="en-US" dirty="0"/>
          </a:p>
          <a:p>
            <a:pPr lvl="0"/>
            <a:r>
              <a:rPr lang="en-US" dirty="0" err="1"/>
              <a:t>Operatyvumas</a:t>
            </a:r>
            <a:endParaRPr lang="en-US" dirty="0"/>
          </a:p>
          <a:p>
            <a:pPr lvl="0"/>
            <a:r>
              <a:rPr lang="en-US" dirty="0" err="1"/>
              <a:t>Suderinamumas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err="1"/>
              <a:t>Analitika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dirbtinis</a:t>
            </a:r>
            <a:r>
              <a:rPr lang="en-US" dirty="0"/>
              <a:t> </a:t>
            </a:r>
            <a:r>
              <a:rPr lang="en-US" dirty="0" err="1"/>
              <a:t>intelektas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err="1"/>
              <a:t>Operatyvumas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err="1"/>
              <a:t>Funkcionalumo</a:t>
            </a:r>
            <a:r>
              <a:rPr lang="en-US" dirty="0"/>
              <a:t> </a:t>
            </a:r>
            <a:r>
              <a:rPr lang="en-US" dirty="0" err="1"/>
              <a:t>plėtra</a:t>
            </a:r>
            <a:r>
              <a:rPr lang="en-US" dirty="0"/>
              <a:t> </a:t>
            </a:r>
            <a:r>
              <a:rPr lang="en-US" dirty="0" err="1"/>
              <a:t>pagal</a:t>
            </a:r>
            <a:r>
              <a:rPr lang="en-US" dirty="0"/>
              <a:t> </a:t>
            </a:r>
            <a:r>
              <a:rPr lang="en-US" dirty="0" err="1"/>
              <a:t>poreikį</a:t>
            </a:r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Saugumas</a:t>
            </a:r>
            <a:endParaRPr lang="en-US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0608F14E-DA9A-DA7E-8F58-E2748BAAD6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0232" y="1992963"/>
            <a:ext cx="2340899" cy="479812"/>
          </a:xfrm>
          <a:prstGeom prst="rect">
            <a:avLst/>
          </a:prstGeom>
        </p:spPr>
      </p:pic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A07F64C-561C-12BE-848F-D5E283AAC9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7409" y="6078371"/>
            <a:ext cx="1573706" cy="687900"/>
          </a:xfrm>
          <a:prstGeom prst="rect">
            <a:avLst/>
          </a:prstGeom>
        </p:spPr>
      </p:pic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9515069B-AD72-2AAC-254F-CDC11DEFC0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3B1082-7523-798A-1D56-3473DF0ECEB8}"/>
              </a:ext>
            </a:extLst>
          </p:cNvPr>
          <p:cNvCxnSpPr/>
          <p:nvPr userDrawn="1"/>
        </p:nvCxnSpPr>
        <p:spPr>
          <a:xfrm>
            <a:off x="381000" y="1293557"/>
            <a:ext cx="11430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B7DD9B4-1A45-0A4B-7EC2-CF6D6AB3E318}"/>
              </a:ext>
            </a:extLst>
          </p:cNvPr>
          <p:cNvSpPr/>
          <p:nvPr userDrawn="1"/>
        </p:nvSpPr>
        <p:spPr>
          <a:xfrm>
            <a:off x="486261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65D68E-E176-F7A9-308F-A566F4C79591}"/>
              </a:ext>
            </a:extLst>
          </p:cNvPr>
          <p:cNvSpPr/>
          <p:nvPr userDrawn="1"/>
        </p:nvSpPr>
        <p:spPr>
          <a:xfrm>
            <a:off x="646410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D0CDFFB-FB4B-5092-712A-ABAF77A27C4B}"/>
              </a:ext>
            </a:extLst>
          </p:cNvPr>
          <p:cNvSpPr/>
          <p:nvPr userDrawn="1"/>
        </p:nvSpPr>
        <p:spPr>
          <a:xfrm>
            <a:off x="863386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1865400-AE31-8EB8-8539-FCD48AA34976}"/>
              </a:ext>
            </a:extLst>
          </p:cNvPr>
          <p:cNvSpPr/>
          <p:nvPr userDrawn="1"/>
        </p:nvSpPr>
        <p:spPr>
          <a:xfrm>
            <a:off x="1199183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50415D-DF3F-72C8-F685-94E98A735E14}"/>
              </a:ext>
            </a:extLst>
          </p:cNvPr>
          <p:cNvSpPr/>
          <p:nvPr userDrawn="1"/>
        </p:nvSpPr>
        <p:spPr>
          <a:xfrm>
            <a:off x="1705461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7996712-F233-7B2F-9738-EFB4B41FF358}"/>
              </a:ext>
            </a:extLst>
          </p:cNvPr>
          <p:cNvSpPr/>
          <p:nvPr userDrawn="1"/>
        </p:nvSpPr>
        <p:spPr>
          <a:xfrm>
            <a:off x="2495874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4194D4-2CE6-4A9F-D995-E6F29A10FAD3}"/>
              </a:ext>
            </a:extLst>
          </p:cNvPr>
          <p:cNvSpPr/>
          <p:nvPr userDrawn="1"/>
        </p:nvSpPr>
        <p:spPr>
          <a:xfrm>
            <a:off x="3420607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1BD8DF8-876A-005A-7AD5-4AC45B77A859}"/>
              </a:ext>
            </a:extLst>
          </p:cNvPr>
          <p:cNvSpPr/>
          <p:nvPr userDrawn="1"/>
        </p:nvSpPr>
        <p:spPr>
          <a:xfrm>
            <a:off x="4810286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D2BC68B-38C2-826B-9777-AAD327C98DD1}"/>
              </a:ext>
            </a:extLst>
          </p:cNvPr>
          <p:cNvSpPr/>
          <p:nvPr userDrawn="1"/>
        </p:nvSpPr>
        <p:spPr>
          <a:xfrm rot="10800000">
            <a:off x="11639002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FA5CF00-AC5E-7DB5-1921-5BA2A3EBA4D9}"/>
              </a:ext>
            </a:extLst>
          </p:cNvPr>
          <p:cNvSpPr/>
          <p:nvPr userDrawn="1"/>
        </p:nvSpPr>
        <p:spPr>
          <a:xfrm rot="10800000">
            <a:off x="7314977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3084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734938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W2E Operational Challenges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6B76A8-99C3-5950-DCC1-C1A5A167B148}"/>
              </a:ext>
            </a:extLst>
          </p:cNvPr>
          <p:cNvSpPr/>
          <p:nvPr userDrawn="1"/>
        </p:nvSpPr>
        <p:spPr>
          <a:xfrm>
            <a:off x="380999" y="1734938"/>
            <a:ext cx="5545668" cy="762209"/>
          </a:xfrm>
          <a:prstGeom prst="rect">
            <a:avLst/>
          </a:prstGeom>
          <a:solidFill>
            <a:srgbClr val="E0C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1875427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6" y="2497147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1A0DB2-E32D-93AB-3A43-599DA9F2353E}"/>
              </a:ext>
            </a:extLst>
          </p:cNvPr>
          <p:cNvCxnSpPr>
            <a:cxnSpLocks/>
          </p:cNvCxnSpPr>
          <p:nvPr userDrawn="1"/>
        </p:nvCxnSpPr>
        <p:spPr>
          <a:xfrm>
            <a:off x="380999" y="2497147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E998DC-98B3-7AA7-8B4F-D78131C659DC}"/>
              </a:ext>
            </a:extLst>
          </p:cNvPr>
          <p:cNvSpPr/>
          <p:nvPr userDrawn="1"/>
        </p:nvSpPr>
        <p:spPr>
          <a:xfrm>
            <a:off x="6265267" y="1734938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D4611A-0B50-7846-71A8-5FBEEE82AE63}"/>
              </a:ext>
            </a:extLst>
          </p:cNvPr>
          <p:cNvSpPr/>
          <p:nvPr userDrawn="1"/>
        </p:nvSpPr>
        <p:spPr>
          <a:xfrm>
            <a:off x="6265267" y="1734938"/>
            <a:ext cx="5545668" cy="762209"/>
          </a:xfrm>
          <a:prstGeom prst="rect">
            <a:avLst/>
          </a:prstGeom>
          <a:solidFill>
            <a:srgbClr val="E0C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DCE6C1B-786A-C713-E04E-822E44578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6189" y="1875427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D94329E-0057-0286-363D-F8D405854F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7724" y="2497147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9A419E-3EAF-22CF-62D7-33D3E7079286}"/>
              </a:ext>
            </a:extLst>
          </p:cNvPr>
          <p:cNvCxnSpPr>
            <a:cxnSpLocks/>
          </p:cNvCxnSpPr>
          <p:nvPr userDrawn="1"/>
        </p:nvCxnSpPr>
        <p:spPr>
          <a:xfrm>
            <a:off x="6265267" y="2497147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98FA42B-828F-3015-3D69-FEDCEE1A5955}"/>
              </a:ext>
            </a:extLst>
          </p:cNvPr>
          <p:cNvSpPr/>
          <p:nvPr userDrawn="1"/>
        </p:nvSpPr>
        <p:spPr>
          <a:xfrm>
            <a:off x="380999" y="399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F0B248-6289-E161-043F-B314CAC6C5E1}"/>
              </a:ext>
            </a:extLst>
          </p:cNvPr>
          <p:cNvSpPr/>
          <p:nvPr userDrawn="1"/>
        </p:nvSpPr>
        <p:spPr>
          <a:xfrm>
            <a:off x="380999" y="3996507"/>
            <a:ext cx="5545668" cy="762209"/>
          </a:xfrm>
          <a:prstGeom prst="rect">
            <a:avLst/>
          </a:prstGeom>
          <a:solidFill>
            <a:srgbClr val="E0C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DBF9B056-32CF-7F0F-BC8E-4F8E689808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1921" y="413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6588EC2-87BA-99C8-C1E4-6A8D59D0E9B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3456" y="475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A2933F-9AB3-204F-7B01-EF203C3E4736}"/>
              </a:ext>
            </a:extLst>
          </p:cNvPr>
          <p:cNvCxnSpPr>
            <a:cxnSpLocks/>
          </p:cNvCxnSpPr>
          <p:nvPr userDrawn="1"/>
        </p:nvCxnSpPr>
        <p:spPr>
          <a:xfrm>
            <a:off x="380999" y="4758716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8E206AD-EA87-6761-EE83-B54E5A674B1A}"/>
              </a:ext>
            </a:extLst>
          </p:cNvPr>
          <p:cNvSpPr/>
          <p:nvPr userDrawn="1"/>
        </p:nvSpPr>
        <p:spPr>
          <a:xfrm>
            <a:off x="6265267" y="399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74AFC6-9A80-CFC5-273D-A366CC2DFD91}"/>
              </a:ext>
            </a:extLst>
          </p:cNvPr>
          <p:cNvSpPr/>
          <p:nvPr userDrawn="1"/>
        </p:nvSpPr>
        <p:spPr>
          <a:xfrm>
            <a:off x="6265267" y="3996507"/>
            <a:ext cx="5545668" cy="762209"/>
          </a:xfrm>
          <a:prstGeom prst="rect">
            <a:avLst/>
          </a:prstGeom>
          <a:solidFill>
            <a:srgbClr val="E0C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ADCF5088-EFD6-8E5B-2FD1-E52FA2DC27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36189" y="413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C7117EE-0F19-64FD-33CA-B96FD16E171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27724" y="475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E7F29BA-5FF5-7E78-A0AC-3DAF1DC3A32D}"/>
              </a:ext>
            </a:extLst>
          </p:cNvPr>
          <p:cNvCxnSpPr>
            <a:cxnSpLocks/>
          </p:cNvCxnSpPr>
          <p:nvPr userDrawn="1"/>
        </p:nvCxnSpPr>
        <p:spPr>
          <a:xfrm>
            <a:off x="6265267" y="4758716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0B9FF82-5EFD-1825-2E75-C8B106B2AC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079" y="6078298"/>
            <a:ext cx="1911669" cy="6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823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734938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W2E Operational Challenges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1875427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6" y="2497147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1A0DB2-E32D-93AB-3A43-599DA9F2353E}"/>
              </a:ext>
            </a:extLst>
          </p:cNvPr>
          <p:cNvCxnSpPr>
            <a:cxnSpLocks/>
          </p:cNvCxnSpPr>
          <p:nvPr userDrawn="1"/>
        </p:nvCxnSpPr>
        <p:spPr>
          <a:xfrm>
            <a:off x="643456" y="2497147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E998DC-98B3-7AA7-8B4F-D78131C659DC}"/>
              </a:ext>
            </a:extLst>
          </p:cNvPr>
          <p:cNvSpPr/>
          <p:nvPr userDrawn="1"/>
        </p:nvSpPr>
        <p:spPr>
          <a:xfrm>
            <a:off x="6265267" y="1734938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DCE6C1B-786A-C713-E04E-822E44578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6189" y="1875427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D94329E-0057-0286-363D-F8D405854F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7724" y="2497147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8FA42B-828F-3015-3D69-FEDCEE1A5955}"/>
              </a:ext>
            </a:extLst>
          </p:cNvPr>
          <p:cNvSpPr/>
          <p:nvPr userDrawn="1"/>
        </p:nvSpPr>
        <p:spPr>
          <a:xfrm>
            <a:off x="380999" y="399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DBF9B056-32CF-7F0F-BC8E-4F8E689808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1921" y="413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6588EC2-87BA-99C8-C1E4-6A8D59D0E9B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3456" y="475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E206AD-EA87-6761-EE83-B54E5A674B1A}"/>
              </a:ext>
            </a:extLst>
          </p:cNvPr>
          <p:cNvSpPr/>
          <p:nvPr userDrawn="1"/>
        </p:nvSpPr>
        <p:spPr>
          <a:xfrm>
            <a:off x="6265267" y="399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ADCF5088-EFD6-8E5B-2FD1-E52FA2DC27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36189" y="413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C7117EE-0F19-64FD-33CA-B96FD16E171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27724" y="475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BD67A3-BA1C-5F02-35CA-8E03D0619585}"/>
              </a:ext>
            </a:extLst>
          </p:cNvPr>
          <p:cNvCxnSpPr>
            <a:cxnSpLocks/>
          </p:cNvCxnSpPr>
          <p:nvPr userDrawn="1"/>
        </p:nvCxnSpPr>
        <p:spPr>
          <a:xfrm>
            <a:off x="6520745" y="2497147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2DC631-1C3C-5565-48A8-399C10EDB6ED}"/>
              </a:ext>
            </a:extLst>
          </p:cNvPr>
          <p:cNvCxnSpPr>
            <a:cxnSpLocks/>
          </p:cNvCxnSpPr>
          <p:nvPr userDrawn="1"/>
        </p:nvCxnSpPr>
        <p:spPr>
          <a:xfrm>
            <a:off x="643456" y="4751737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5F2BE67-99CB-D7BC-EC8D-37CAF4ADB167}"/>
              </a:ext>
            </a:extLst>
          </p:cNvPr>
          <p:cNvCxnSpPr>
            <a:cxnSpLocks/>
          </p:cNvCxnSpPr>
          <p:nvPr userDrawn="1"/>
        </p:nvCxnSpPr>
        <p:spPr>
          <a:xfrm>
            <a:off x="6520745" y="4751737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A63956F-3BFB-FD57-347A-BDCD96D251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079" y="6078298"/>
            <a:ext cx="1911669" cy="6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2647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35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Value Chain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535BFB-E45E-90E8-6FD7-14BFD6873BC7}"/>
              </a:ext>
            </a:extLst>
          </p:cNvPr>
          <p:cNvSpPr/>
          <p:nvPr userDrawn="1"/>
        </p:nvSpPr>
        <p:spPr>
          <a:xfrm>
            <a:off x="380999" y="1356498"/>
            <a:ext cx="5545668" cy="762209"/>
          </a:xfrm>
          <a:prstGeom prst="rect">
            <a:avLst/>
          </a:prstGeom>
          <a:solidFill>
            <a:srgbClr val="E0C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149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Balance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6" y="211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/>
              <a:t>Balance = Income – Expenses</a:t>
            </a:r>
          </a:p>
          <a:p>
            <a:pPr lvl="0"/>
            <a:r>
              <a:rPr lang="en-US" dirty="0"/>
              <a:t>Strongly dependent on market behavior and operational excellence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1A0DB2-E32D-93AB-3A43-599DA9F2353E}"/>
              </a:ext>
            </a:extLst>
          </p:cNvPr>
          <p:cNvCxnSpPr>
            <a:cxnSpLocks/>
          </p:cNvCxnSpPr>
          <p:nvPr userDrawn="1"/>
        </p:nvCxnSpPr>
        <p:spPr>
          <a:xfrm>
            <a:off x="380999" y="2118716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E998DC-98B3-7AA7-8B4F-D78131C659DC}"/>
              </a:ext>
            </a:extLst>
          </p:cNvPr>
          <p:cNvSpPr/>
          <p:nvPr userDrawn="1"/>
        </p:nvSpPr>
        <p:spPr>
          <a:xfrm>
            <a:off x="6265267" y="135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886F7-8C87-4E4B-DC71-9DCF9CE7DD24}"/>
              </a:ext>
            </a:extLst>
          </p:cNvPr>
          <p:cNvSpPr/>
          <p:nvPr userDrawn="1"/>
        </p:nvSpPr>
        <p:spPr>
          <a:xfrm>
            <a:off x="6265267" y="1356498"/>
            <a:ext cx="5545668" cy="762209"/>
          </a:xfrm>
          <a:prstGeom prst="rect">
            <a:avLst/>
          </a:prstGeom>
          <a:solidFill>
            <a:srgbClr val="E0C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DCE6C1B-786A-C713-E04E-822E44578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6189" y="149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KPI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D94329E-0057-0286-363D-F8D405854F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7724" y="211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l-GR" dirty="0"/>
              <a:t>Δ </a:t>
            </a:r>
            <a:r>
              <a:rPr lang="en-US" dirty="0"/>
              <a:t>Balance = Actual – Predicted</a:t>
            </a:r>
          </a:p>
          <a:p>
            <a:pPr lvl="0"/>
            <a:r>
              <a:rPr lang="en-US" dirty="0"/>
              <a:t>Good prediction means good planning</a:t>
            </a:r>
          </a:p>
          <a:p>
            <a:pPr lvl="0"/>
            <a:r>
              <a:rPr lang="en-US" dirty="0"/>
              <a:t>Positive </a:t>
            </a:r>
            <a:r>
              <a:rPr lang="el-GR" dirty="0"/>
              <a:t>Δ </a:t>
            </a:r>
            <a:r>
              <a:rPr lang="en-US" dirty="0"/>
              <a:t>Balance means excellent operation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BD67A3-BA1C-5F02-35CA-8E03D0619585}"/>
              </a:ext>
            </a:extLst>
          </p:cNvPr>
          <p:cNvCxnSpPr>
            <a:cxnSpLocks/>
          </p:cNvCxnSpPr>
          <p:nvPr userDrawn="1"/>
        </p:nvCxnSpPr>
        <p:spPr>
          <a:xfrm>
            <a:off x="6265267" y="2118716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88468-C556-0948-7F75-AFD4A670063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81000" y="3429000"/>
            <a:ext cx="11430000" cy="2614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2A48E48-6D56-1F30-C949-040B1D618A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079" y="6078298"/>
            <a:ext cx="1911669" cy="6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854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35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Value Chain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149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Balance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6" y="211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/>
              <a:t>Balance = Income – Expenses</a:t>
            </a:r>
          </a:p>
          <a:p>
            <a:pPr lvl="0"/>
            <a:r>
              <a:rPr lang="en-US" dirty="0"/>
              <a:t>Strongly dependent on market behavior and operational excellence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1A0DB2-E32D-93AB-3A43-599DA9F2353E}"/>
              </a:ext>
            </a:extLst>
          </p:cNvPr>
          <p:cNvCxnSpPr>
            <a:cxnSpLocks/>
          </p:cNvCxnSpPr>
          <p:nvPr userDrawn="1"/>
        </p:nvCxnSpPr>
        <p:spPr>
          <a:xfrm>
            <a:off x="643456" y="2118716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E998DC-98B3-7AA7-8B4F-D78131C659DC}"/>
              </a:ext>
            </a:extLst>
          </p:cNvPr>
          <p:cNvSpPr/>
          <p:nvPr userDrawn="1"/>
        </p:nvSpPr>
        <p:spPr>
          <a:xfrm>
            <a:off x="6265267" y="135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DCE6C1B-786A-C713-E04E-822E44578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6189" y="149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KPI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D94329E-0057-0286-363D-F8D405854F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7724" y="211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l-GR" dirty="0"/>
              <a:t>Δ </a:t>
            </a:r>
            <a:r>
              <a:rPr lang="en-US" dirty="0"/>
              <a:t>Balance = Actual – Predicted</a:t>
            </a:r>
          </a:p>
          <a:p>
            <a:pPr lvl="0"/>
            <a:r>
              <a:rPr lang="en-US" dirty="0"/>
              <a:t>Good prediction means good planning</a:t>
            </a:r>
          </a:p>
          <a:p>
            <a:pPr lvl="0"/>
            <a:r>
              <a:rPr lang="en-US" dirty="0"/>
              <a:t>Positive </a:t>
            </a:r>
            <a:r>
              <a:rPr lang="el-GR" dirty="0"/>
              <a:t>Δ </a:t>
            </a:r>
            <a:r>
              <a:rPr lang="en-US" dirty="0"/>
              <a:t>Balance means excellent operation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BD67A3-BA1C-5F02-35CA-8E03D0619585}"/>
              </a:ext>
            </a:extLst>
          </p:cNvPr>
          <p:cNvCxnSpPr>
            <a:cxnSpLocks/>
          </p:cNvCxnSpPr>
          <p:nvPr userDrawn="1"/>
        </p:nvCxnSpPr>
        <p:spPr>
          <a:xfrm>
            <a:off x="6520745" y="2118716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88468-C556-0948-7F75-AFD4A670063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81000" y="3429000"/>
            <a:ext cx="11430000" cy="2614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C929371-BE80-B7B5-479C-42303D190B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079" y="6078298"/>
            <a:ext cx="1911669" cy="6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4825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2">
            <a:extLst>
              <a:ext uri="{FF2B5EF4-FFF2-40B4-BE49-F238E27FC236}">
                <a16:creationId xmlns:a16="http://schemas.microsoft.com/office/drawing/2014/main" id="{384C0FD2-8777-2FA4-77A5-C2B04CFF0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F00BD6-1DD3-1DF8-F423-7C84036A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6"/>
            <a:ext cx="10515600" cy="660486"/>
          </a:xfrm>
        </p:spPr>
        <p:txBody>
          <a:bodyPr/>
          <a:lstStyle/>
          <a:p>
            <a:r>
              <a:rPr lang="en-US" dirty="0"/>
              <a:t>How? Data Collection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EFE966-8981-D19C-508C-5572904C1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1460" y="1767054"/>
            <a:ext cx="247031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DCS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F5B855C9-0E4D-2391-F484-3A35263C6F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1459" y="2579020"/>
            <a:ext cx="274734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Fuel supply, Gate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CD68001-6CB0-F66E-4847-3E8B22C9F5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1459" y="3361322"/>
            <a:ext cx="3283979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Fuel supply / Crane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C4BC62AF-6DFB-1E82-35BC-BC69BB501D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1459" y="4174270"/>
            <a:ext cx="3283979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Fuel gas treatment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AD81EB9-930F-8AEA-9D9C-98BFF1E98E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1459" y="5000333"/>
            <a:ext cx="3283979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Chemical supply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A104EB94-7983-E6A2-9985-22382DD7C5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09143" y="1765332"/>
            <a:ext cx="325805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Nordpool</a:t>
            </a:r>
            <a:r>
              <a:rPr lang="en-US" dirty="0"/>
              <a:t> Day-Ahead price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2D897556-6BA0-9ECD-CD5C-91C042C27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9143" y="2571244"/>
            <a:ext cx="325805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DHN Auction results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A2150E1C-DDFF-5061-2ACA-B20F9F32CA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09142" y="3372957"/>
            <a:ext cx="3258055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Weather forecast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FE71CA92-260A-D2F6-9411-D2C1340819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09142" y="4199651"/>
            <a:ext cx="325805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Emission monitoring system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3F513147-7451-C63F-0F5C-F345598E0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55" y="5012600"/>
            <a:ext cx="3250469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Production plan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F5C00B-2830-FA64-7074-D1DC38DBD1A8}"/>
              </a:ext>
            </a:extLst>
          </p:cNvPr>
          <p:cNvCxnSpPr>
            <a:cxnSpLocks/>
          </p:cNvCxnSpPr>
          <p:nvPr userDrawn="1"/>
        </p:nvCxnSpPr>
        <p:spPr>
          <a:xfrm>
            <a:off x="2299026" y="2540246"/>
            <a:ext cx="92681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1495E5-97E5-25E1-8972-ED941358DA2B}"/>
              </a:ext>
            </a:extLst>
          </p:cNvPr>
          <p:cNvCxnSpPr>
            <a:cxnSpLocks/>
          </p:cNvCxnSpPr>
          <p:nvPr userDrawn="1"/>
        </p:nvCxnSpPr>
        <p:spPr>
          <a:xfrm>
            <a:off x="603438" y="3346158"/>
            <a:ext cx="109637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15CE53-5DDA-CEF5-852B-5DED400EF333}"/>
              </a:ext>
            </a:extLst>
          </p:cNvPr>
          <p:cNvCxnSpPr>
            <a:cxnSpLocks/>
          </p:cNvCxnSpPr>
          <p:nvPr userDrawn="1"/>
        </p:nvCxnSpPr>
        <p:spPr>
          <a:xfrm>
            <a:off x="603438" y="4136571"/>
            <a:ext cx="109637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F47B77-E144-BA87-0220-076B9B25F081}"/>
              </a:ext>
            </a:extLst>
          </p:cNvPr>
          <p:cNvCxnSpPr>
            <a:cxnSpLocks/>
          </p:cNvCxnSpPr>
          <p:nvPr userDrawn="1"/>
        </p:nvCxnSpPr>
        <p:spPr>
          <a:xfrm>
            <a:off x="2244782" y="4950232"/>
            <a:ext cx="932241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BF89A21-1685-14E9-60D2-31BA17D3ACAD}"/>
              </a:ext>
            </a:extLst>
          </p:cNvPr>
          <p:cNvCxnSpPr>
            <a:cxnSpLocks/>
          </p:cNvCxnSpPr>
          <p:nvPr userDrawn="1"/>
        </p:nvCxnSpPr>
        <p:spPr>
          <a:xfrm>
            <a:off x="4850159" y="1734335"/>
            <a:ext cx="6717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AA20FB0-6715-2439-8BB0-B79A80948809}"/>
              </a:ext>
            </a:extLst>
          </p:cNvPr>
          <p:cNvCxnSpPr>
            <a:cxnSpLocks/>
          </p:cNvCxnSpPr>
          <p:nvPr userDrawn="1"/>
        </p:nvCxnSpPr>
        <p:spPr>
          <a:xfrm>
            <a:off x="4850159" y="5771643"/>
            <a:ext cx="6717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44FD8E-8C2A-AF6A-A9C8-8F3EB61BB69D}"/>
              </a:ext>
            </a:extLst>
          </p:cNvPr>
          <p:cNvGrpSpPr/>
          <p:nvPr userDrawn="1"/>
        </p:nvGrpSpPr>
        <p:grpSpPr>
          <a:xfrm>
            <a:off x="4894740" y="2820359"/>
            <a:ext cx="286719" cy="246221"/>
            <a:chOff x="3735692" y="2820359"/>
            <a:chExt cx="286719" cy="24622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4ADD3B4-E9FA-B136-6E99-15AD7A3EB14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EF436F-1C67-EA3D-0ABD-C0AAAC345ED7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E83291-F87B-7A45-1BD3-E217C6957BE7}"/>
              </a:ext>
            </a:extLst>
          </p:cNvPr>
          <p:cNvGrpSpPr/>
          <p:nvPr userDrawn="1"/>
        </p:nvGrpSpPr>
        <p:grpSpPr>
          <a:xfrm>
            <a:off x="4901090" y="2017084"/>
            <a:ext cx="286719" cy="246221"/>
            <a:chOff x="3742042" y="2820359"/>
            <a:chExt cx="286719" cy="24622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D877F34-78A3-E0FA-386B-9FD452F95A7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8301C4-1454-78A9-B86B-CFBA7F5F501E}"/>
                </a:ext>
              </a:extLst>
            </p:cNvPr>
            <p:cNvSpPr txBox="1"/>
            <p:nvPr userDrawn="1"/>
          </p:nvSpPr>
          <p:spPr>
            <a:xfrm>
              <a:off x="374204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2A11CE-3E7E-0BC6-11C6-4EC9744DD716}"/>
              </a:ext>
            </a:extLst>
          </p:cNvPr>
          <p:cNvGrpSpPr/>
          <p:nvPr userDrawn="1"/>
        </p:nvGrpSpPr>
        <p:grpSpPr>
          <a:xfrm>
            <a:off x="4894740" y="3620459"/>
            <a:ext cx="286719" cy="246221"/>
            <a:chOff x="3735692" y="2820359"/>
            <a:chExt cx="286719" cy="24622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552D447-C680-B700-F24D-870E4B775D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5F89A5-945B-2F74-AD77-593C00218E08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C84B5E0-346E-D42A-EDC1-70A97C344D0F}"/>
              </a:ext>
            </a:extLst>
          </p:cNvPr>
          <p:cNvGrpSpPr/>
          <p:nvPr userDrawn="1"/>
        </p:nvGrpSpPr>
        <p:grpSpPr>
          <a:xfrm>
            <a:off x="4888390" y="4430084"/>
            <a:ext cx="286719" cy="246221"/>
            <a:chOff x="3729342" y="2820359"/>
            <a:chExt cx="286719" cy="24622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D21DF0F-1EC5-D9D8-D40D-2DC27BAD75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F34E39-EB62-0AB9-4343-945CBB55C1D8}"/>
                </a:ext>
              </a:extLst>
            </p:cNvPr>
            <p:cNvSpPr txBox="1"/>
            <p:nvPr userDrawn="1"/>
          </p:nvSpPr>
          <p:spPr>
            <a:xfrm>
              <a:off x="372934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0A4178D-A8F3-B6F2-62DA-D729E2A467A0}"/>
              </a:ext>
            </a:extLst>
          </p:cNvPr>
          <p:cNvGrpSpPr/>
          <p:nvPr userDrawn="1"/>
        </p:nvGrpSpPr>
        <p:grpSpPr>
          <a:xfrm>
            <a:off x="4894740" y="5261934"/>
            <a:ext cx="286719" cy="246221"/>
            <a:chOff x="3735692" y="2820359"/>
            <a:chExt cx="286719" cy="24622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CBB598B-EF98-353F-1F15-9452F70E76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DEBDE7B-36B8-5068-A579-B5F4C64EF282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45F93B7-994E-CD0F-1B49-42E0C1A3FB74}"/>
              </a:ext>
            </a:extLst>
          </p:cNvPr>
          <p:cNvGrpSpPr/>
          <p:nvPr userDrawn="1"/>
        </p:nvGrpSpPr>
        <p:grpSpPr>
          <a:xfrm>
            <a:off x="8014991" y="2820359"/>
            <a:ext cx="286719" cy="246221"/>
            <a:chOff x="3739616" y="2820359"/>
            <a:chExt cx="286719" cy="246221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880AA1E-4C60-5EA1-595F-6FF7202EE3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A9D623-78FD-2FDC-7745-7D6CF624E736}"/>
                </a:ext>
              </a:extLst>
            </p:cNvPr>
            <p:cNvSpPr txBox="1"/>
            <p:nvPr userDrawn="1"/>
          </p:nvSpPr>
          <p:spPr>
            <a:xfrm>
              <a:off x="3739616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7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C16C234-F52E-1C93-5648-A92CECDF0CFD}"/>
              </a:ext>
            </a:extLst>
          </p:cNvPr>
          <p:cNvGrpSpPr/>
          <p:nvPr userDrawn="1"/>
        </p:nvGrpSpPr>
        <p:grpSpPr>
          <a:xfrm>
            <a:off x="8009569" y="2017084"/>
            <a:ext cx="286719" cy="246221"/>
            <a:chOff x="3734194" y="2820359"/>
            <a:chExt cx="286719" cy="24622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84A3FCA-C2EE-9CE0-6540-9FF5862A7DE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759271D-03AB-30A7-1DEC-012880E77299}"/>
                </a:ext>
              </a:extLst>
            </p:cNvPr>
            <p:cNvSpPr txBox="1"/>
            <p:nvPr userDrawn="1"/>
          </p:nvSpPr>
          <p:spPr>
            <a:xfrm>
              <a:off x="3734194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6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00EF9FB-1181-FE98-EBC2-B345C8FDC0AB}"/>
              </a:ext>
            </a:extLst>
          </p:cNvPr>
          <p:cNvGrpSpPr/>
          <p:nvPr userDrawn="1"/>
        </p:nvGrpSpPr>
        <p:grpSpPr>
          <a:xfrm>
            <a:off x="8011067" y="3620459"/>
            <a:ext cx="286719" cy="246221"/>
            <a:chOff x="3735692" y="2820359"/>
            <a:chExt cx="286719" cy="246221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AF6C5AB-02CB-BE5A-7E8C-39CDFC3BD3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D1A4C48-B2AE-65AB-E3E2-26ECE4C876F9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47A8DEE-95CF-E024-48AF-4E993468FC59}"/>
              </a:ext>
            </a:extLst>
          </p:cNvPr>
          <p:cNvGrpSpPr/>
          <p:nvPr userDrawn="1"/>
        </p:nvGrpSpPr>
        <p:grpSpPr>
          <a:xfrm>
            <a:off x="8008641" y="4430084"/>
            <a:ext cx="286719" cy="246221"/>
            <a:chOff x="3733266" y="2820359"/>
            <a:chExt cx="286719" cy="246221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812E234-4101-4B00-8B5D-4E25D44D279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B318C38-DAFB-07C4-36DE-6C26C6234905}"/>
                </a:ext>
              </a:extLst>
            </p:cNvPr>
            <p:cNvSpPr txBox="1"/>
            <p:nvPr userDrawn="1"/>
          </p:nvSpPr>
          <p:spPr>
            <a:xfrm>
              <a:off x="3733266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9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34F0B46-FA7F-843A-0D9F-54D8351E9038}"/>
              </a:ext>
            </a:extLst>
          </p:cNvPr>
          <p:cNvGrpSpPr/>
          <p:nvPr userDrawn="1"/>
        </p:nvGrpSpPr>
        <p:grpSpPr>
          <a:xfrm>
            <a:off x="7987523" y="5261934"/>
            <a:ext cx="342348" cy="246221"/>
            <a:chOff x="3712148" y="2820359"/>
            <a:chExt cx="342348" cy="246221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06C1D12-DC38-86B5-9AF0-614538FEB1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77BE009-690C-D977-A28B-7D0CF1F60641}"/>
                </a:ext>
              </a:extLst>
            </p:cNvPr>
            <p:cNvSpPr txBox="1"/>
            <p:nvPr userDrawn="1"/>
          </p:nvSpPr>
          <p:spPr>
            <a:xfrm>
              <a:off x="3712148" y="2820359"/>
              <a:ext cx="3423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10</a:t>
              </a:r>
            </a:p>
          </p:txBody>
        </p:sp>
      </p:grpSp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0B58716-7601-3E46-2CC8-40DAD58A44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079" y="6078298"/>
            <a:ext cx="1911669" cy="692764"/>
          </a:xfrm>
          <a:prstGeom prst="rect">
            <a:avLst/>
          </a:prstGeom>
        </p:spPr>
      </p:pic>
      <p:pic>
        <p:nvPicPr>
          <p:cNvPr id="20" name="Picture 1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F99CE56-297B-4321-5C41-DAD75E22BA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1262" y="3038816"/>
            <a:ext cx="4001285" cy="14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0319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ECDEC1D-A0B7-1FE8-B51D-8A41839FA5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1262" y="3038816"/>
            <a:ext cx="4001285" cy="1450014"/>
          </a:xfrm>
          <a:prstGeom prst="rect">
            <a:avLst/>
          </a:prstGeom>
        </p:spPr>
      </p:pic>
      <p:sp>
        <p:nvSpPr>
          <p:cNvPr id="5" name="Slide Number Placeholder 32">
            <a:extLst>
              <a:ext uri="{FF2B5EF4-FFF2-40B4-BE49-F238E27FC236}">
                <a16:creationId xmlns:a16="http://schemas.microsoft.com/office/drawing/2014/main" id="{384C0FD2-8777-2FA4-77A5-C2B04CFF0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F00BD6-1DD3-1DF8-F423-7C84036A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6"/>
            <a:ext cx="10515600" cy="660486"/>
          </a:xfrm>
        </p:spPr>
        <p:txBody>
          <a:bodyPr/>
          <a:lstStyle/>
          <a:p>
            <a:r>
              <a:rPr lang="en-US" dirty="0"/>
              <a:t>How? Data Analysis and Control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EFE966-8981-D19C-508C-5572904C1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1460" y="1767054"/>
            <a:ext cx="271006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Advance process control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F5B855C9-0E4D-2391-F484-3A35263C6F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1460" y="2579020"/>
            <a:ext cx="270371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Mass and Energy balance (observability)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CD68001-6CB0-F66E-4847-3E8B22C9F5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1459" y="3361322"/>
            <a:ext cx="271006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FGT Chemical reaction efficiency monitoring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C4BC62AF-6DFB-1E82-35BC-BC69BB501D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1460" y="4174270"/>
            <a:ext cx="271006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NOx control, ammonia  dosing 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AD81EB9-930F-8AEA-9D9C-98BFF1E98E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1459" y="5000333"/>
            <a:ext cx="271006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: vibration, surface cleaning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A104EB94-7983-E6A2-9985-22382DD7C5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09144" y="1765332"/>
            <a:ext cx="3258054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Online </a:t>
            </a:r>
            <a:r>
              <a:rPr lang="en-US" dirty="0" err="1"/>
              <a:t>Opex</a:t>
            </a:r>
            <a:r>
              <a:rPr lang="en-US" dirty="0"/>
              <a:t> calculation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2D897556-6BA0-9ECD-CD5C-91C042C27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9143" y="2571244"/>
            <a:ext cx="3258054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Opex</a:t>
            </a:r>
            <a:r>
              <a:rPr lang="en-US" dirty="0"/>
              <a:t> model and Forecast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A2150E1C-DDFF-5061-2ACA-B20F9F32CA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09142" y="3372957"/>
            <a:ext cx="3258055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Chemical supply forecast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FE71CA92-260A-D2F6-9411-D2C1340819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09142" y="4199651"/>
            <a:ext cx="3258055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Set points optimization for Flexibility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3F513147-7451-C63F-0F5C-F345598E0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54" y="5012600"/>
            <a:ext cx="3249351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Automated Bidding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F5C00B-2830-FA64-7074-D1DC38DBD1A8}"/>
              </a:ext>
            </a:extLst>
          </p:cNvPr>
          <p:cNvCxnSpPr>
            <a:cxnSpLocks/>
          </p:cNvCxnSpPr>
          <p:nvPr userDrawn="1"/>
        </p:nvCxnSpPr>
        <p:spPr>
          <a:xfrm>
            <a:off x="2299026" y="2540246"/>
            <a:ext cx="92681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1495E5-97E5-25E1-8972-ED941358DA2B}"/>
              </a:ext>
            </a:extLst>
          </p:cNvPr>
          <p:cNvCxnSpPr>
            <a:cxnSpLocks/>
          </p:cNvCxnSpPr>
          <p:nvPr userDrawn="1"/>
        </p:nvCxnSpPr>
        <p:spPr>
          <a:xfrm>
            <a:off x="603438" y="3346158"/>
            <a:ext cx="109637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15CE53-5DDA-CEF5-852B-5DED400EF333}"/>
              </a:ext>
            </a:extLst>
          </p:cNvPr>
          <p:cNvCxnSpPr>
            <a:cxnSpLocks/>
          </p:cNvCxnSpPr>
          <p:nvPr userDrawn="1"/>
        </p:nvCxnSpPr>
        <p:spPr>
          <a:xfrm>
            <a:off x="603438" y="4136571"/>
            <a:ext cx="109637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F47B77-E144-BA87-0220-076B9B25F081}"/>
              </a:ext>
            </a:extLst>
          </p:cNvPr>
          <p:cNvCxnSpPr>
            <a:cxnSpLocks/>
          </p:cNvCxnSpPr>
          <p:nvPr userDrawn="1"/>
        </p:nvCxnSpPr>
        <p:spPr>
          <a:xfrm>
            <a:off x="2244782" y="4950232"/>
            <a:ext cx="932241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BF89A21-1685-14E9-60D2-31BA17D3ACAD}"/>
              </a:ext>
            </a:extLst>
          </p:cNvPr>
          <p:cNvCxnSpPr>
            <a:cxnSpLocks/>
          </p:cNvCxnSpPr>
          <p:nvPr userDrawn="1"/>
        </p:nvCxnSpPr>
        <p:spPr>
          <a:xfrm>
            <a:off x="4850159" y="1734335"/>
            <a:ext cx="6717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AA20FB0-6715-2439-8BB0-B79A80948809}"/>
              </a:ext>
            </a:extLst>
          </p:cNvPr>
          <p:cNvCxnSpPr>
            <a:cxnSpLocks/>
          </p:cNvCxnSpPr>
          <p:nvPr userDrawn="1"/>
        </p:nvCxnSpPr>
        <p:spPr>
          <a:xfrm>
            <a:off x="4850159" y="5771643"/>
            <a:ext cx="6717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44FD8E-8C2A-AF6A-A9C8-8F3EB61BB69D}"/>
              </a:ext>
            </a:extLst>
          </p:cNvPr>
          <p:cNvGrpSpPr/>
          <p:nvPr userDrawn="1"/>
        </p:nvGrpSpPr>
        <p:grpSpPr>
          <a:xfrm>
            <a:off x="4894740" y="2820359"/>
            <a:ext cx="286719" cy="246221"/>
            <a:chOff x="3735692" y="2820359"/>
            <a:chExt cx="286719" cy="24622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4ADD3B4-E9FA-B136-6E99-15AD7A3EB14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EF436F-1C67-EA3D-0ABD-C0AAAC345ED7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E83291-F87B-7A45-1BD3-E217C6957BE7}"/>
              </a:ext>
            </a:extLst>
          </p:cNvPr>
          <p:cNvGrpSpPr/>
          <p:nvPr userDrawn="1"/>
        </p:nvGrpSpPr>
        <p:grpSpPr>
          <a:xfrm>
            <a:off x="4901090" y="2017084"/>
            <a:ext cx="286719" cy="246221"/>
            <a:chOff x="3742042" y="2820359"/>
            <a:chExt cx="286719" cy="24622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D877F34-78A3-E0FA-386B-9FD452F95A7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8301C4-1454-78A9-B86B-CFBA7F5F501E}"/>
                </a:ext>
              </a:extLst>
            </p:cNvPr>
            <p:cNvSpPr txBox="1"/>
            <p:nvPr userDrawn="1"/>
          </p:nvSpPr>
          <p:spPr>
            <a:xfrm>
              <a:off x="374204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2A11CE-3E7E-0BC6-11C6-4EC9744DD716}"/>
              </a:ext>
            </a:extLst>
          </p:cNvPr>
          <p:cNvGrpSpPr/>
          <p:nvPr userDrawn="1"/>
        </p:nvGrpSpPr>
        <p:grpSpPr>
          <a:xfrm>
            <a:off x="4894740" y="3620459"/>
            <a:ext cx="286719" cy="246221"/>
            <a:chOff x="3735692" y="2820359"/>
            <a:chExt cx="286719" cy="24622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552D447-C680-B700-F24D-870E4B775D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5F89A5-945B-2F74-AD77-593C00218E08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C84B5E0-346E-D42A-EDC1-70A97C344D0F}"/>
              </a:ext>
            </a:extLst>
          </p:cNvPr>
          <p:cNvGrpSpPr/>
          <p:nvPr userDrawn="1"/>
        </p:nvGrpSpPr>
        <p:grpSpPr>
          <a:xfrm>
            <a:off x="4888390" y="4430084"/>
            <a:ext cx="286719" cy="246221"/>
            <a:chOff x="3729342" y="2820359"/>
            <a:chExt cx="286719" cy="24622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D21DF0F-1EC5-D9D8-D40D-2DC27BAD75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F34E39-EB62-0AB9-4343-945CBB55C1D8}"/>
                </a:ext>
              </a:extLst>
            </p:cNvPr>
            <p:cNvSpPr txBox="1"/>
            <p:nvPr userDrawn="1"/>
          </p:nvSpPr>
          <p:spPr>
            <a:xfrm>
              <a:off x="372934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0A4178D-A8F3-B6F2-62DA-D729E2A467A0}"/>
              </a:ext>
            </a:extLst>
          </p:cNvPr>
          <p:cNvGrpSpPr/>
          <p:nvPr userDrawn="1"/>
        </p:nvGrpSpPr>
        <p:grpSpPr>
          <a:xfrm>
            <a:off x="4894740" y="5261934"/>
            <a:ext cx="286719" cy="246221"/>
            <a:chOff x="3735692" y="2820359"/>
            <a:chExt cx="286719" cy="24622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CBB598B-EF98-353F-1F15-9452F70E76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DEBDE7B-36B8-5068-A579-B5F4C64EF282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45F93B7-994E-CD0F-1B49-42E0C1A3FB74}"/>
              </a:ext>
            </a:extLst>
          </p:cNvPr>
          <p:cNvGrpSpPr/>
          <p:nvPr userDrawn="1"/>
        </p:nvGrpSpPr>
        <p:grpSpPr>
          <a:xfrm>
            <a:off x="8014991" y="2820359"/>
            <a:ext cx="286719" cy="246221"/>
            <a:chOff x="3739616" y="2820359"/>
            <a:chExt cx="286719" cy="246221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880AA1E-4C60-5EA1-595F-6FF7202EE3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A9D623-78FD-2FDC-7745-7D6CF624E736}"/>
                </a:ext>
              </a:extLst>
            </p:cNvPr>
            <p:cNvSpPr txBox="1"/>
            <p:nvPr userDrawn="1"/>
          </p:nvSpPr>
          <p:spPr>
            <a:xfrm>
              <a:off x="3739616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7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C16C234-F52E-1C93-5648-A92CECDF0CFD}"/>
              </a:ext>
            </a:extLst>
          </p:cNvPr>
          <p:cNvGrpSpPr/>
          <p:nvPr userDrawn="1"/>
        </p:nvGrpSpPr>
        <p:grpSpPr>
          <a:xfrm>
            <a:off x="8009569" y="2017084"/>
            <a:ext cx="286719" cy="246221"/>
            <a:chOff x="3734194" y="2820359"/>
            <a:chExt cx="286719" cy="24622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84A3FCA-C2EE-9CE0-6540-9FF5862A7DE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759271D-03AB-30A7-1DEC-012880E77299}"/>
                </a:ext>
              </a:extLst>
            </p:cNvPr>
            <p:cNvSpPr txBox="1"/>
            <p:nvPr userDrawn="1"/>
          </p:nvSpPr>
          <p:spPr>
            <a:xfrm>
              <a:off x="3734194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6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00EF9FB-1181-FE98-EBC2-B345C8FDC0AB}"/>
              </a:ext>
            </a:extLst>
          </p:cNvPr>
          <p:cNvGrpSpPr/>
          <p:nvPr userDrawn="1"/>
        </p:nvGrpSpPr>
        <p:grpSpPr>
          <a:xfrm>
            <a:off x="8011067" y="3620459"/>
            <a:ext cx="286719" cy="246221"/>
            <a:chOff x="3735692" y="2820359"/>
            <a:chExt cx="286719" cy="246221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AF6C5AB-02CB-BE5A-7E8C-39CDFC3BD3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D1A4C48-B2AE-65AB-E3E2-26ECE4C876F9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47A8DEE-95CF-E024-48AF-4E993468FC59}"/>
              </a:ext>
            </a:extLst>
          </p:cNvPr>
          <p:cNvGrpSpPr/>
          <p:nvPr userDrawn="1"/>
        </p:nvGrpSpPr>
        <p:grpSpPr>
          <a:xfrm>
            <a:off x="8008641" y="4430084"/>
            <a:ext cx="286719" cy="246221"/>
            <a:chOff x="3733266" y="2820359"/>
            <a:chExt cx="286719" cy="246221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812E234-4101-4B00-8B5D-4E25D44D279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B318C38-DAFB-07C4-36DE-6C26C6234905}"/>
                </a:ext>
              </a:extLst>
            </p:cNvPr>
            <p:cNvSpPr txBox="1"/>
            <p:nvPr userDrawn="1"/>
          </p:nvSpPr>
          <p:spPr>
            <a:xfrm>
              <a:off x="3733266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9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34F0B46-FA7F-843A-0D9F-54D8351E9038}"/>
              </a:ext>
            </a:extLst>
          </p:cNvPr>
          <p:cNvGrpSpPr/>
          <p:nvPr userDrawn="1"/>
        </p:nvGrpSpPr>
        <p:grpSpPr>
          <a:xfrm>
            <a:off x="7987523" y="5261934"/>
            <a:ext cx="342348" cy="246221"/>
            <a:chOff x="3712148" y="2820359"/>
            <a:chExt cx="342348" cy="246221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06C1D12-DC38-86B5-9AF0-614538FEB1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77BE009-690C-D977-A28B-7D0CF1F60641}"/>
                </a:ext>
              </a:extLst>
            </p:cNvPr>
            <p:cNvSpPr txBox="1"/>
            <p:nvPr userDrawn="1"/>
          </p:nvSpPr>
          <p:spPr>
            <a:xfrm>
              <a:off x="3712148" y="2820359"/>
              <a:ext cx="3423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10</a:t>
              </a:r>
            </a:p>
          </p:txBody>
        </p:sp>
      </p:grpSp>
      <p:pic>
        <p:nvPicPr>
          <p:cNvPr id="20" name="Picture 1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8F74AB9-1759-69EB-2185-E997658713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079" y="6078298"/>
            <a:ext cx="1911669" cy="6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588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1C88E0E-1B87-548A-F3D0-E2665BA24F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516" y="1527358"/>
            <a:ext cx="4001285" cy="1450014"/>
          </a:xfrm>
          <a:prstGeom prst="rect">
            <a:avLst/>
          </a:prstGeom>
        </p:spPr>
      </p:pic>
      <p:sp>
        <p:nvSpPr>
          <p:cNvPr id="5" name="Slide Number Placeholder 32">
            <a:extLst>
              <a:ext uri="{FF2B5EF4-FFF2-40B4-BE49-F238E27FC236}">
                <a16:creationId xmlns:a16="http://schemas.microsoft.com/office/drawing/2014/main" id="{384C0FD2-8777-2FA4-77A5-C2B04CFF0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F00BD6-1DD3-1DF8-F423-7C84036A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6"/>
            <a:ext cx="10515600" cy="660486"/>
          </a:xfrm>
        </p:spPr>
        <p:txBody>
          <a:bodyPr/>
          <a:lstStyle/>
          <a:p>
            <a:r>
              <a:rPr lang="en-US" dirty="0" err="1"/>
              <a:t>Privalumai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EFE966-8981-D19C-508C-5572904C1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1460" y="1898830"/>
            <a:ext cx="5920432" cy="4042075"/>
          </a:xfrm>
        </p:spPr>
        <p:txBody>
          <a:bodyPr numCol="2" spcCol="457200" anchor="t">
            <a:normAutofit/>
          </a:bodyPr>
          <a:lstStyle>
            <a:lvl1pPr marL="342900" indent="-342900">
              <a:lnSpc>
                <a:spcPct val="150000"/>
              </a:lnSpc>
              <a:buAutoNum type="arabicPeriod"/>
              <a:defRPr sz="20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 err="1"/>
              <a:t>Funkcionalumo</a:t>
            </a:r>
            <a:r>
              <a:rPr lang="en-US" dirty="0"/>
              <a:t> </a:t>
            </a:r>
            <a:r>
              <a:rPr lang="en-US" dirty="0" err="1"/>
              <a:t>plėtra</a:t>
            </a:r>
            <a:r>
              <a:rPr lang="en-US" dirty="0"/>
              <a:t> </a:t>
            </a:r>
            <a:r>
              <a:rPr lang="en-US" dirty="0" err="1"/>
              <a:t>pagal</a:t>
            </a:r>
            <a:r>
              <a:rPr lang="en-US" dirty="0"/>
              <a:t> </a:t>
            </a:r>
            <a:r>
              <a:rPr lang="en-US" dirty="0" err="1"/>
              <a:t>poreikį</a:t>
            </a:r>
            <a:endParaRPr lang="en-US" dirty="0"/>
          </a:p>
          <a:p>
            <a:pPr lvl="0"/>
            <a:r>
              <a:rPr lang="en-US" dirty="0" err="1"/>
              <a:t>Suderinamumas</a:t>
            </a:r>
            <a:endParaRPr lang="en-US" dirty="0"/>
          </a:p>
          <a:p>
            <a:pPr lvl="0"/>
            <a:r>
              <a:rPr lang="en-US" dirty="0" err="1"/>
              <a:t>Saugumas</a:t>
            </a:r>
            <a:endParaRPr lang="en-US" dirty="0"/>
          </a:p>
          <a:p>
            <a:pPr lvl="0"/>
            <a:r>
              <a:rPr lang="en-US" dirty="0" err="1"/>
              <a:t>Analitika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dirbtinis</a:t>
            </a:r>
            <a:r>
              <a:rPr lang="en-US" dirty="0"/>
              <a:t> </a:t>
            </a:r>
            <a:r>
              <a:rPr lang="en-US" dirty="0" err="1"/>
              <a:t>intelektas</a:t>
            </a:r>
            <a:endParaRPr lang="en-US" dirty="0"/>
          </a:p>
          <a:p>
            <a:pPr lvl="0"/>
            <a:r>
              <a:rPr lang="en-US" dirty="0" err="1"/>
              <a:t>Operatyvumas</a:t>
            </a:r>
            <a:endParaRPr lang="en-US" dirty="0"/>
          </a:p>
          <a:p>
            <a:pPr lvl="0"/>
            <a:r>
              <a:rPr lang="en-US" dirty="0" err="1"/>
              <a:t>Suderinamumas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err="1"/>
              <a:t>Analitika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dirbtinis</a:t>
            </a:r>
            <a:r>
              <a:rPr lang="en-US" dirty="0"/>
              <a:t> </a:t>
            </a:r>
            <a:r>
              <a:rPr lang="en-US" dirty="0" err="1"/>
              <a:t>intelektas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err="1"/>
              <a:t>Operatyvumas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err="1"/>
              <a:t>Funkcionalumo</a:t>
            </a:r>
            <a:r>
              <a:rPr lang="en-US" dirty="0"/>
              <a:t> </a:t>
            </a:r>
            <a:r>
              <a:rPr lang="en-US" dirty="0" err="1"/>
              <a:t>plėtra</a:t>
            </a:r>
            <a:r>
              <a:rPr lang="en-US" dirty="0"/>
              <a:t> </a:t>
            </a:r>
            <a:r>
              <a:rPr lang="en-US" dirty="0" err="1"/>
              <a:t>pagal</a:t>
            </a:r>
            <a:r>
              <a:rPr lang="en-US" dirty="0"/>
              <a:t> </a:t>
            </a:r>
            <a:r>
              <a:rPr lang="en-US" dirty="0" err="1"/>
              <a:t>poreikį</a:t>
            </a:r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Saugumas</a:t>
            </a:r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9515069B-AD72-2AAC-254F-CDC11DEFC0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3B1082-7523-798A-1D56-3473DF0ECEB8}"/>
              </a:ext>
            </a:extLst>
          </p:cNvPr>
          <p:cNvCxnSpPr/>
          <p:nvPr userDrawn="1"/>
        </p:nvCxnSpPr>
        <p:spPr>
          <a:xfrm>
            <a:off x="381000" y="1293557"/>
            <a:ext cx="11430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B7DD9B4-1A45-0A4B-7EC2-CF6D6AB3E318}"/>
              </a:ext>
            </a:extLst>
          </p:cNvPr>
          <p:cNvSpPr/>
          <p:nvPr userDrawn="1"/>
        </p:nvSpPr>
        <p:spPr>
          <a:xfrm>
            <a:off x="486261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65D68E-E176-F7A9-308F-A566F4C79591}"/>
              </a:ext>
            </a:extLst>
          </p:cNvPr>
          <p:cNvSpPr/>
          <p:nvPr userDrawn="1"/>
        </p:nvSpPr>
        <p:spPr>
          <a:xfrm>
            <a:off x="646410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D0CDFFB-FB4B-5092-712A-ABAF77A27C4B}"/>
              </a:ext>
            </a:extLst>
          </p:cNvPr>
          <p:cNvSpPr/>
          <p:nvPr userDrawn="1"/>
        </p:nvSpPr>
        <p:spPr>
          <a:xfrm>
            <a:off x="863386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1865400-AE31-8EB8-8539-FCD48AA34976}"/>
              </a:ext>
            </a:extLst>
          </p:cNvPr>
          <p:cNvSpPr/>
          <p:nvPr userDrawn="1"/>
        </p:nvSpPr>
        <p:spPr>
          <a:xfrm>
            <a:off x="1199183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50415D-DF3F-72C8-F685-94E98A735E14}"/>
              </a:ext>
            </a:extLst>
          </p:cNvPr>
          <p:cNvSpPr/>
          <p:nvPr userDrawn="1"/>
        </p:nvSpPr>
        <p:spPr>
          <a:xfrm>
            <a:off x="1705461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7996712-F233-7B2F-9738-EFB4B41FF358}"/>
              </a:ext>
            </a:extLst>
          </p:cNvPr>
          <p:cNvSpPr/>
          <p:nvPr userDrawn="1"/>
        </p:nvSpPr>
        <p:spPr>
          <a:xfrm>
            <a:off x="2495874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4194D4-2CE6-4A9F-D995-E6F29A10FAD3}"/>
              </a:ext>
            </a:extLst>
          </p:cNvPr>
          <p:cNvSpPr/>
          <p:nvPr userDrawn="1"/>
        </p:nvSpPr>
        <p:spPr>
          <a:xfrm>
            <a:off x="3420607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1BD8DF8-876A-005A-7AD5-4AC45B77A859}"/>
              </a:ext>
            </a:extLst>
          </p:cNvPr>
          <p:cNvSpPr/>
          <p:nvPr userDrawn="1"/>
        </p:nvSpPr>
        <p:spPr>
          <a:xfrm>
            <a:off x="4810286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D2BC68B-38C2-826B-9777-AAD327C98DD1}"/>
              </a:ext>
            </a:extLst>
          </p:cNvPr>
          <p:cNvSpPr/>
          <p:nvPr userDrawn="1"/>
        </p:nvSpPr>
        <p:spPr>
          <a:xfrm rot="10800000">
            <a:off x="11639002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FA5CF00-AC5E-7DB5-1921-5BA2A3EBA4D9}"/>
              </a:ext>
            </a:extLst>
          </p:cNvPr>
          <p:cNvSpPr/>
          <p:nvPr userDrawn="1"/>
        </p:nvSpPr>
        <p:spPr>
          <a:xfrm rot="10800000">
            <a:off x="7314977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8380B00-BB2A-531B-8830-04E27B2805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079" y="6078298"/>
            <a:ext cx="1911669" cy="6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7900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734938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WOW effect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2772982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OPEX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7" y="3059416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0B21310E-C3BD-B3E2-12F2-C6A9564CEB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61968" y="1944717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E0C05B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-2%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63578D4-E4D9-2489-6AB9-0C2785E1CE88}"/>
              </a:ext>
            </a:extLst>
          </p:cNvPr>
          <p:cNvSpPr/>
          <p:nvPr userDrawn="1"/>
        </p:nvSpPr>
        <p:spPr>
          <a:xfrm>
            <a:off x="7928535" y="1734938"/>
            <a:ext cx="3882465" cy="4178193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C098976-7A8B-E7C4-4BA6-C8770B96527A}"/>
              </a:ext>
            </a:extLst>
          </p:cNvPr>
          <p:cNvSpPr/>
          <p:nvPr userDrawn="1"/>
        </p:nvSpPr>
        <p:spPr>
          <a:xfrm>
            <a:off x="380999" y="3999673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EE325665-E6A3-4CBF-9013-9651ED8A32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1921" y="5037717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36584848-7159-A8E6-E81E-6BE756624AF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3457" y="5324151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9EBEB0BF-784D-614E-633C-71F5064A654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461968" y="4209452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E0C05B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2720FE-979D-88CE-104C-A1028C599087}"/>
              </a:ext>
            </a:extLst>
          </p:cNvPr>
          <p:cNvSpPr/>
          <p:nvPr userDrawn="1"/>
        </p:nvSpPr>
        <p:spPr>
          <a:xfrm>
            <a:off x="4155557" y="1734938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637CB9CB-E6C5-964E-3FF7-B69FF867CED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26479" y="2772982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Burning quality</a:t>
            </a:r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EA30D61A-1FBE-9614-4811-339F7A42BC6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18015" y="3059416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D1A1005A-EFA7-D9AE-0CB1-DFFBFBB464B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36526" y="1944717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E0C05B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F337D8F-0DB4-BE5E-7FA1-DC2346B8E262}"/>
              </a:ext>
            </a:extLst>
          </p:cNvPr>
          <p:cNvSpPr/>
          <p:nvPr userDrawn="1"/>
        </p:nvSpPr>
        <p:spPr>
          <a:xfrm>
            <a:off x="4155557" y="3999673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F2C5BDAD-09DF-5814-29A4-177945CEE53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26479" y="5037717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Electricity production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C01EFB0E-062F-8297-156E-8D2E69F048C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18015" y="5324151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C87D59E6-D26A-AC9D-4D73-DC80FA7651B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36526" y="4209452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E0C05B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978413AE-C9DE-E5E4-AB77-E89B5BEECBE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04142" y="4671533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What is your potential?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7AB20E7-03FC-327F-D41F-00DBA96C0D5C}"/>
              </a:ext>
            </a:extLst>
          </p:cNvPr>
          <p:cNvSpPr/>
          <p:nvPr userDrawn="1"/>
        </p:nvSpPr>
        <p:spPr>
          <a:xfrm>
            <a:off x="8958828" y="2553984"/>
            <a:ext cx="1827024" cy="1827024"/>
          </a:xfrm>
          <a:prstGeom prst="ellipse">
            <a:avLst/>
          </a:prstGeom>
          <a:solidFill>
            <a:srgbClr val="E0C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BBD66"/>
              </a:solidFill>
            </a:endParaRPr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112FB836-3C4C-19E7-6E8C-5BF4395B4E6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233481" y="3158253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? %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09F0B08-38C2-2052-D5FD-A17E1F47E7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079" y="6078298"/>
            <a:ext cx="1911669" cy="6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4965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734938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BBD6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WOW effect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2772982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OPEX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7" y="3059416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0B21310E-C3BD-B3E2-12F2-C6A9564CEB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61968" y="1944717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E0C05B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-2%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63578D4-E4D9-2489-6AB9-0C2785E1CE88}"/>
              </a:ext>
            </a:extLst>
          </p:cNvPr>
          <p:cNvSpPr/>
          <p:nvPr userDrawn="1"/>
        </p:nvSpPr>
        <p:spPr>
          <a:xfrm>
            <a:off x="7928535" y="1734938"/>
            <a:ext cx="3882465" cy="4178193"/>
          </a:xfrm>
          <a:prstGeom prst="rect">
            <a:avLst/>
          </a:prstGeom>
          <a:solidFill>
            <a:srgbClr val="E0C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C098976-7A8B-E7C4-4BA6-C8770B96527A}"/>
              </a:ext>
            </a:extLst>
          </p:cNvPr>
          <p:cNvSpPr/>
          <p:nvPr userDrawn="1"/>
        </p:nvSpPr>
        <p:spPr>
          <a:xfrm>
            <a:off x="380999" y="3999673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EE325665-E6A3-4CBF-9013-9651ED8A32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1921" y="5037717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36584848-7159-A8E6-E81E-6BE756624AF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3457" y="5324151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9EBEB0BF-784D-614E-633C-71F5064A654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461968" y="4209452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E0C05B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2720FE-979D-88CE-104C-A1028C599087}"/>
              </a:ext>
            </a:extLst>
          </p:cNvPr>
          <p:cNvSpPr/>
          <p:nvPr userDrawn="1"/>
        </p:nvSpPr>
        <p:spPr>
          <a:xfrm>
            <a:off x="4155557" y="1734938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637CB9CB-E6C5-964E-3FF7-B69FF867CED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26479" y="2772982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Burning quality</a:t>
            </a:r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EA30D61A-1FBE-9614-4811-339F7A42BC6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18015" y="3059416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D1A1005A-EFA7-D9AE-0CB1-DFFBFBB464B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36526" y="1944717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E0C05B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F337D8F-0DB4-BE5E-7FA1-DC2346B8E262}"/>
              </a:ext>
            </a:extLst>
          </p:cNvPr>
          <p:cNvSpPr/>
          <p:nvPr userDrawn="1"/>
        </p:nvSpPr>
        <p:spPr>
          <a:xfrm>
            <a:off x="4155557" y="3999673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F2C5BDAD-09DF-5814-29A4-177945CEE53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26479" y="5037717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Electricity production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C01EFB0E-062F-8297-156E-8D2E69F048C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18015" y="5324151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C87D59E6-D26A-AC9D-4D73-DC80FA7651B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36526" y="4209452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E0C05B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978413AE-C9DE-E5E4-AB77-E89B5BEECBE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04142" y="4671533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What is your potential?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7AB20E7-03FC-327F-D41F-00DBA96C0D5C}"/>
              </a:ext>
            </a:extLst>
          </p:cNvPr>
          <p:cNvSpPr/>
          <p:nvPr userDrawn="1"/>
        </p:nvSpPr>
        <p:spPr>
          <a:xfrm>
            <a:off x="8958828" y="2553984"/>
            <a:ext cx="1827024" cy="1827024"/>
          </a:xfrm>
          <a:prstGeom prst="ellipse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112FB836-3C4C-19E7-6E8C-5BF4395B4E6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233481" y="3158253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? %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1991CDC-27C8-7525-D21F-5F76E58262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079" y="6078298"/>
            <a:ext cx="1911669" cy="6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7977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416A075-970F-1176-E598-B00CC50A5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3C8BDE9-5562-A99F-A258-22950517F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60449"/>
            <a:ext cx="3442855" cy="4692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AB44F95-1D10-A218-BD2A-C59CB2149681}"/>
              </a:ext>
            </a:extLst>
          </p:cNvPr>
          <p:cNvSpPr/>
          <p:nvPr userDrawn="1"/>
        </p:nvSpPr>
        <p:spPr>
          <a:xfrm>
            <a:off x="4047893" y="1360449"/>
            <a:ext cx="7763107" cy="4692946"/>
          </a:xfrm>
          <a:prstGeom prst="roundRect">
            <a:avLst>
              <a:gd name="adj" fmla="val 14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08F1B39-DC21-8DAE-FF32-FF55EA93C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079" y="6078298"/>
            <a:ext cx="1911669" cy="6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11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734938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WOW effect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2772982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OPEX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7" y="3059416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0B21310E-C3BD-B3E2-12F2-C6A9564CEB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61968" y="1944717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007DF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-2%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63578D4-E4D9-2489-6AB9-0C2785E1CE88}"/>
              </a:ext>
            </a:extLst>
          </p:cNvPr>
          <p:cNvSpPr/>
          <p:nvPr userDrawn="1"/>
        </p:nvSpPr>
        <p:spPr>
          <a:xfrm>
            <a:off x="7928535" y="1734938"/>
            <a:ext cx="3882465" cy="4178193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C098976-7A8B-E7C4-4BA6-C8770B96527A}"/>
              </a:ext>
            </a:extLst>
          </p:cNvPr>
          <p:cNvSpPr/>
          <p:nvPr userDrawn="1"/>
        </p:nvSpPr>
        <p:spPr>
          <a:xfrm>
            <a:off x="380999" y="3999673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EE325665-E6A3-4CBF-9013-9651ED8A32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1921" y="5037717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36584848-7159-A8E6-E81E-6BE756624AF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3457" y="5324151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9EBEB0BF-784D-614E-633C-71F5064A654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461968" y="4209452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007DF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2720FE-979D-88CE-104C-A1028C599087}"/>
              </a:ext>
            </a:extLst>
          </p:cNvPr>
          <p:cNvSpPr/>
          <p:nvPr userDrawn="1"/>
        </p:nvSpPr>
        <p:spPr>
          <a:xfrm>
            <a:off x="4155557" y="1734938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637CB9CB-E6C5-964E-3FF7-B69FF867CED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26479" y="2772982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Burning quality</a:t>
            </a:r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EA30D61A-1FBE-9614-4811-339F7A42BC6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18015" y="3059416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D1A1005A-EFA7-D9AE-0CB1-DFFBFBB464B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36526" y="1944717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007DF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F337D8F-0DB4-BE5E-7FA1-DC2346B8E262}"/>
              </a:ext>
            </a:extLst>
          </p:cNvPr>
          <p:cNvSpPr/>
          <p:nvPr userDrawn="1"/>
        </p:nvSpPr>
        <p:spPr>
          <a:xfrm>
            <a:off x="4155557" y="3999673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F2C5BDAD-09DF-5814-29A4-177945CEE53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26479" y="5037717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Electricity production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C01EFB0E-062F-8297-156E-8D2E69F048C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18015" y="5324151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C87D59E6-D26A-AC9D-4D73-DC80FA7651B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36526" y="4209452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007DF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978413AE-C9DE-E5E4-AB77-E89B5BEECBE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04142" y="4671533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What is your potential?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7AB20E7-03FC-327F-D41F-00DBA96C0D5C}"/>
              </a:ext>
            </a:extLst>
          </p:cNvPr>
          <p:cNvSpPr/>
          <p:nvPr userDrawn="1"/>
        </p:nvSpPr>
        <p:spPr>
          <a:xfrm>
            <a:off x="8958828" y="2553984"/>
            <a:ext cx="1827024" cy="1827024"/>
          </a:xfrm>
          <a:prstGeom prst="ellipse">
            <a:avLst/>
          </a:prstGeom>
          <a:solidFill>
            <a:srgbClr val="007D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112FB836-3C4C-19E7-6E8C-5BF4395B4E6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233481" y="3158253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? %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F374728-A239-2654-E5C1-85CEA51CC9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409" y="6078371"/>
            <a:ext cx="1573706" cy="6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5116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416A075-970F-1176-E598-B00CC50A5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AB44F95-1D10-A218-BD2A-C59CB2149681}"/>
              </a:ext>
            </a:extLst>
          </p:cNvPr>
          <p:cNvSpPr/>
          <p:nvPr userDrawn="1"/>
        </p:nvSpPr>
        <p:spPr>
          <a:xfrm>
            <a:off x="381001" y="1360449"/>
            <a:ext cx="11430000" cy="4692946"/>
          </a:xfrm>
          <a:prstGeom prst="roundRect">
            <a:avLst>
              <a:gd name="adj" fmla="val 14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B4A5B07-575C-D046-16C1-578D01F294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079" y="6078298"/>
            <a:ext cx="1911669" cy="6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4897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416A075-970F-1176-E598-B00CC50A5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AB44F95-1D10-A218-BD2A-C59CB2149681}"/>
              </a:ext>
            </a:extLst>
          </p:cNvPr>
          <p:cNvSpPr/>
          <p:nvPr userDrawn="1"/>
        </p:nvSpPr>
        <p:spPr>
          <a:xfrm>
            <a:off x="381001" y="353291"/>
            <a:ext cx="11430000" cy="5700104"/>
          </a:xfrm>
          <a:prstGeom prst="roundRect">
            <a:avLst>
              <a:gd name="adj" fmla="val 11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F715636-7F2C-8968-B619-1919C2AA3F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079" y="6078298"/>
            <a:ext cx="1911669" cy="6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5228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PET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AA317B-2A65-EFE9-2852-7714DEE99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2400" y="916589"/>
            <a:ext cx="5301344" cy="5096942"/>
          </a:xfrm>
        </p:spPr>
        <p:txBody>
          <a:bodyPr anchor="ctr" anchorCtr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E82AB0-B9F7-B174-F282-16CAF015138F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E0C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DBD25C-9E3E-F3DD-D315-4594AFFD9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794" y="1701421"/>
            <a:ext cx="4412409" cy="4108910"/>
          </a:xfrm>
          <a:prstGeom prst="rect">
            <a:avLst/>
          </a:prstGeom>
        </p:spPr>
      </p:pic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1D6EA0E-5390-C65E-2C00-36F9687499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08" y="63413"/>
            <a:ext cx="3537180" cy="128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3775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PET +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304" y="4111632"/>
            <a:ext cx="5301344" cy="10066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Name Surname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EF6F26C7-71AA-316D-EF64-924EDE605C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6304" y="5362695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5504B70-124F-6F9B-4E88-F486F269AF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6304" y="5810331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B7E2DAD-56A6-BAD7-AC91-61D8C036C1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6304" y="6255279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F94A82-D4AD-A2A9-AF08-8439A418801C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E0C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47C12B-7C01-1115-3DC6-32E21AEC91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794" y="1701421"/>
            <a:ext cx="4412409" cy="4108910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74BB60D-AF02-437C-FC06-635387514E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683" y="60238"/>
            <a:ext cx="3537180" cy="128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2761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PET Illustration">
    <p:bg>
      <p:bgPr>
        <a:solidFill>
          <a:srgbClr val="E0C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55EE64B-5E5D-B765-B21F-423DFD44E0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437" y="2723005"/>
            <a:ext cx="3537180" cy="1281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E685D5-BC78-CB9D-59DF-D3B0F7ED31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9091" y="1017914"/>
            <a:ext cx="5178354" cy="482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7380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ed">
    <p:bg>
      <p:bgPr>
        <a:solidFill>
          <a:srgbClr val="EB7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1C081B1-F609-C950-5748-82B05AC6D827}"/>
              </a:ext>
            </a:extLst>
          </p:cNvPr>
          <p:cNvGrpSpPr/>
          <p:nvPr userDrawn="1"/>
        </p:nvGrpSpPr>
        <p:grpSpPr>
          <a:xfrm>
            <a:off x="381000" y="6427491"/>
            <a:ext cx="11430000" cy="76846"/>
            <a:chOff x="381000" y="6427491"/>
            <a:chExt cx="11430000" cy="7684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A375F44-8B88-6802-BDC2-4CEAC78BFFF9}"/>
                </a:ext>
              </a:extLst>
            </p:cNvPr>
            <p:cNvCxnSpPr/>
            <p:nvPr userDrawn="1"/>
          </p:nvCxnSpPr>
          <p:spPr>
            <a:xfrm>
              <a:off x="381000" y="6461501"/>
              <a:ext cx="11430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5252B37-38AC-D6E9-9387-6B6243425F31}"/>
                </a:ext>
              </a:extLst>
            </p:cNvPr>
            <p:cNvSpPr/>
            <p:nvPr userDrawn="1"/>
          </p:nvSpPr>
          <p:spPr>
            <a:xfrm>
              <a:off x="4862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927ADC2-12F8-59E9-B45B-2C43563DD266}"/>
                </a:ext>
              </a:extLst>
            </p:cNvPr>
            <p:cNvSpPr/>
            <p:nvPr userDrawn="1"/>
          </p:nvSpPr>
          <p:spPr>
            <a:xfrm>
              <a:off x="64641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619496B-1E14-F0E9-6716-7C1C8F1D72C5}"/>
                </a:ext>
              </a:extLst>
            </p:cNvPr>
            <p:cNvSpPr/>
            <p:nvPr userDrawn="1"/>
          </p:nvSpPr>
          <p:spPr>
            <a:xfrm>
              <a:off x="8633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D3C2842-8503-C0B2-8390-065BA59E6133}"/>
                </a:ext>
              </a:extLst>
            </p:cNvPr>
            <p:cNvSpPr/>
            <p:nvPr userDrawn="1"/>
          </p:nvSpPr>
          <p:spPr>
            <a:xfrm>
              <a:off x="119918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81CBAF6-5E2F-45C7-455D-D62699A4F118}"/>
                </a:ext>
              </a:extLst>
            </p:cNvPr>
            <p:cNvSpPr/>
            <p:nvPr userDrawn="1"/>
          </p:nvSpPr>
          <p:spPr>
            <a:xfrm>
              <a:off x="17054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C39032A-21A5-B346-DEE6-326FE82D63C6}"/>
                </a:ext>
              </a:extLst>
            </p:cNvPr>
            <p:cNvSpPr/>
            <p:nvPr userDrawn="1"/>
          </p:nvSpPr>
          <p:spPr>
            <a:xfrm>
              <a:off x="2495874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1E7BA09-508B-890F-5790-820D0C25E7DA}"/>
                </a:ext>
              </a:extLst>
            </p:cNvPr>
            <p:cNvSpPr/>
            <p:nvPr userDrawn="1"/>
          </p:nvSpPr>
          <p:spPr>
            <a:xfrm>
              <a:off x="342060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C781F97-2DEB-C41D-0D8A-D12BAB17AE0C}"/>
                </a:ext>
              </a:extLst>
            </p:cNvPr>
            <p:cNvSpPr/>
            <p:nvPr userDrawn="1"/>
          </p:nvSpPr>
          <p:spPr>
            <a:xfrm>
              <a:off x="48102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9930DF5-7BF0-0157-366D-7C77ACCE0AD8}"/>
                </a:ext>
              </a:extLst>
            </p:cNvPr>
            <p:cNvSpPr/>
            <p:nvPr userDrawn="1"/>
          </p:nvSpPr>
          <p:spPr>
            <a:xfrm rot="10800000">
              <a:off x="116390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F739CA9-7184-40D0-3B66-0A4D64C1FB92}"/>
                </a:ext>
              </a:extLst>
            </p:cNvPr>
            <p:cNvSpPr/>
            <p:nvPr userDrawn="1"/>
          </p:nvSpPr>
          <p:spPr>
            <a:xfrm rot="10800000">
              <a:off x="1147885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65DA9A4-67A6-E44D-3832-C1D5EA5A8F57}"/>
                </a:ext>
              </a:extLst>
            </p:cNvPr>
            <p:cNvSpPr/>
            <p:nvPr userDrawn="1"/>
          </p:nvSpPr>
          <p:spPr>
            <a:xfrm rot="10800000">
              <a:off x="112618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D48EE23-D767-CF05-AFD1-1A6358F00C2D}"/>
                </a:ext>
              </a:extLst>
            </p:cNvPr>
            <p:cNvSpPr/>
            <p:nvPr userDrawn="1"/>
          </p:nvSpPr>
          <p:spPr>
            <a:xfrm rot="10800000">
              <a:off x="1092608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18D5EBA-94AC-5141-C375-7F39A191BBE6}"/>
                </a:ext>
              </a:extLst>
            </p:cNvPr>
            <p:cNvSpPr/>
            <p:nvPr userDrawn="1"/>
          </p:nvSpPr>
          <p:spPr>
            <a:xfrm rot="10800000">
              <a:off x="104198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C86A79A-F341-CC1C-5CBD-F852CC3271A5}"/>
                </a:ext>
              </a:extLst>
            </p:cNvPr>
            <p:cNvSpPr/>
            <p:nvPr userDrawn="1"/>
          </p:nvSpPr>
          <p:spPr>
            <a:xfrm rot="10800000">
              <a:off x="9629389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D95D91E-4947-1B72-1F24-696A598A989D}"/>
                </a:ext>
              </a:extLst>
            </p:cNvPr>
            <p:cNvSpPr/>
            <p:nvPr userDrawn="1"/>
          </p:nvSpPr>
          <p:spPr>
            <a:xfrm rot="10800000">
              <a:off x="870465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7F8CB69-C9DA-2812-3B6B-57B889807B94}"/>
                </a:ext>
              </a:extLst>
            </p:cNvPr>
            <p:cNvSpPr/>
            <p:nvPr userDrawn="1"/>
          </p:nvSpPr>
          <p:spPr>
            <a:xfrm rot="10800000">
              <a:off x="73149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9205FF-BB06-C4E5-3CB6-88162446B1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45646"/>
            <a:ext cx="9144000" cy="2387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D7A99-CD86-53CF-74FF-14A18E5659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12354"/>
            <a:ext cx="9144000" cy="66054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alpha val="60000"/>
                  </a:schemeClr>
                </a:solidFill>
                <a:latin typeface="Inter Tight Medium" pitchFamily="2" charset="0"/>
                <a:ea typeface="Inter Tight Medium" pitchFamily="2" charset="0"/>
                <a:cs typeface="Inter Tigh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by Name Surname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32316C2-9C7C-5C47-50E9-28FB69FEC3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7255" y="4826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A00940D-D662-D1D1-DB91-E70A725D1C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7255" y="7112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464A279E-EBD3-9CED-1A51-08741B8A84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7255" y="9398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2922040-7191-A95C-AFE0-B510B8DEE2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4868" y="54345"/>
            <a:ext cx="3916811" cy="128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0267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Visual">
    <p:bg>
      <p:bgPr>
        <a:solidFill>
          <a:srgbClr val="EB7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205FF-BB06-C4E5-3CB6-88162446B1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820" y="4828144"/>
            <a:ext cx="11260360" cy="1722702"/>
          </a:xfrm>
        </p:spPr>
        <p:txBody>
          <a:bodyPr anchor="b" anchorCtr="0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Long Title Text</a:t>
            </a:r>
            <a:br>
              <a:rPr lang="en-US" dirty="0"/>
            </a:br>
            <a:r>
              <a:rPr lang="en-US" dirty="0"/>
              <a:t>in 2 Lines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32316C2-9C7C-5C47-50E9-28FB69FEC3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7255" y="4826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200">
                <a:solidFill>
                  <a:schemeClr val="tx1">
                    <a:alpha val="60188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A00940D-D662-D1D1-DB91-E70A725D1C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7255" y="7112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200">
                <a:solidFill>
                  <a:schemeClr val="tx1">
                    <a:alpha val="60188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vardenis.pavardenis@dween.com</a:t>
            </a:r>
            <a:endParaRPr lang="en-US" dirty="0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464A279E-EBD3-9CED-1A51-08741B8A84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7255" y="9398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200">
                <a:solidFill>
                  <a:schemeClr val="tx1">
                    <a:alpha val="60188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E040A3-5DE3-9206-3144-34A1C2929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820" y="1469795"/>
            <a:ext cx="11260360" cy="2947305"/>
          </a:xfrm>
          <a:prstGeom prst="rect">
            <a:avLst/>
          </a:prstGeom>
        </p:spPr>
      </p:pic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B3B48B8-A19B-FBE1-7B95-8EA2ABD199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04130" y="482601"/>
            <a:ext cx="4783739" cy="228600"/>
          </a:xfrm>
        </p:spPr>
        <p:txBody>
          <a:bodyPr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>
                    <a:alpha val="60188"/>
                  </a:schemeClr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Presentation by Name Surname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C64AC1C-FECE-9E29-AD03-9EF68CF398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4868" y="54345"/>
            <a:ext cx="3916811" cy="128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7145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E144225-3887-E24C-FCDD-172749EF09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39" y="6079776"/>
            <a:ext cx="2084119" cy="683121"/>
          </a:xfrm>
          <a:prstGeom prst="rect">
            <a:avLst/>
          </a:prstGeom>
        </p:spPr>
      </p:pic>
      <p:sp>
        <p:nvSpPr>
          <p:cNvPr id="5" name="Slide Number Placeholder 32">
            <a:extLst>
              <a:ext uri="{FF2B5EF4-FFF2-40B4-BE49-F238E27FC236}">
                <a16:creationId xmlns:a16="http://schemas.microsoft.com/office/drawing/2014/main" id="{384C0FD2-8777-2FA4-77A5-C2B04CFF0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F00BD6-1DD3-1DF8-F423-7C84036A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6"/>
            <a:ext cx="10515600" cy="660486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EFE966-8981-D19C-508C-5572904C1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51038"/>
            <a:ext cx="939800" cy="334521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32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  <a:p>
            <a:pPr lvl="0"/>
            <a:r>
              <a:rPr lang="en-US" dirty="0"/>
              <a:t>02</a:t>
            </a:r>
          </a:p>
          <a:p>
            <a:pPr lvl="0"/>
            <a:r>
              <a:rPr lang="en-US" dirty="0"/>
              <a:t>03</a:t>
            </a:r>
          </a:p>
          <a:p>
            <a:pPr lvl="0"/>
            <a:r>
              <a:rPr lang="en-US" dirty="0"/>
              <a:t>04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6539723-74B3-5552-4FCD-F335202DE23B}"/>
              </a:ext>
            </a:extLst>
          </p:cNvPr>
          <p:cNvCxnSpPr/>
          <p:nvPr userDrawn="1"/>
        </p:nvCxnSpPr>
        <p:spPr>
          <a:xfrm>
            <a:off x="381000" y="1295400"/>
            <a:ext cx="11430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4EECC4A3-A98F-3BA1-D8E6-F525B189E488}"/>
              </a:ext>
            </a:extLst>
          </p:cNvPr>
          <p:cNvSpPr/>
          <p:nvPr userDrawn="1"/>
        </p:nvSpPr>
        <p:spPr>
          <a:xfrm>
            <a:off x="723900" y="1261390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BB23294E-B6E9-7E8E-3AB0-838FDC02F4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4100" y="1951038"/>
            <a:ext cx="5676900" cy="3345211"/>
          </a:xfrm>
        </p:spPr>
        <p:txBody>
          <a:bodyPr wrap="square">
            <a:normAutofit/>
          </a:bodyPr>
          <a:lstStyle>
            <a:lvl1pPr marL="0" indent="0">
              <a:lnSpc>
                <a:spcPct val="150000"/>
              </a:lnSpc>
              <a:buNone/>
              <a:defRPr sz="32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About us</a:t>
            </a:r>
          </a:p>
          <a:p>
            <a:pPr lvl="0"/>
            <a:r>
              <a:rPr lang="en-US" dirty="0"/>
              <a:t>Context</a:t>
            </a:r>
          </a:p>
          <a:p>
            <a:pPr lvl="0"/>
            <a:r>
              <a:rPr lang="en-US" dirty="0"/>
              <a:t>Solution</a:t>
            </a:r>
          </a:p>
          <a:p>
            <a:pPr lvl="0"/>
            <a:r>
              <a:rPr lang="en-US" dirty="0"/>
              <a:t>Experience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EE920A-453F-731C-3B20-1CB1D5BE8D07}"/>
              </a:ext>
            </a:extLst>
          </p:cNvPr>
          <p:cNvSpPr/>
          <p:nvPr userDrawn="1"/>
        </p:nvSpPr>
        <p:spPr>
          <a:xfrm>
            <a:off x="6229027" y="125697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7071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CED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D004D2-46FA-DA52-DA0F-3167CBFB4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838" y="1346545"/>
            <a:ext cx="11257483" cy="378425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4B80C88-79E9-6C66-BC1B-255271C566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820" y="5509590"/>
            <a:ext cx="2429780" cy="1041256"/>
          </a:xfrm>
        </p:spPr>
        <p:txBody>
          <a:bodyPr anchor="b" anchorCtr="0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01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1CF2C55-BAB4-1AB9-B079-5077EC996C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521" y="5484046"/>
            <a:ext cx="7035800" cy="10668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60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sz="60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About Us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EC3D1-27B6-280F-F9B5-4E2B7F1038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261" y="484682"/>
            <a:ext cx="2632077" cy="42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3579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97A1504-5466-E08E-19D4-1C7CD88C72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8335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AC90DB-1353-B37E-D37F-3C06DE5ED001}"/>
              </a:ext>
            </a:extLst>
          </p:cNvPr>
          <p:cNvSpPr/>
          <p:nvPr userDrawn="1"/>
        </p:nvSpPr>
        <p:spPr>
          <a:xfrm>
            <a:off x="0" y="5984709"/>
            <a:ext cx="12192000" cy="874643"/>
          </a:xfrm>
          <a:prstGeom prst="rect">
            <a:avLst/>
          </a:prstGeom>
          <a:solidFill>
            <a:srgbClr val="EB74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3439643-F25D-8A74-BBDB-0F13594325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39" y="6079776"/>
            <a:ext cx="2084119" cy="68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39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xes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734938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WOW effect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2772982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OPEX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7" y="3059416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0B21310E-C3BD-B3E2-12F2-C6A9564CEB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61968" y="1944717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007DF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-2%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63578D4-E4D9-2489-6AB9-0C2785E1CE88}"/>
              </a:ext>
            </a:extLst>
          </p:cNvPr>
          <p:cNvSpPr/>
          <p:nvPr userDrawn="1"/>
        </p:nvSpPr>
        <p:spPr>
          <a:xfrm>
            <a:off x="7928535" y="1734938"/>
            <a:ext cx="3882465" cy="4178193"/>
          </a:xfrm>
          <a:prstGeom prst="rect">
            <a:avLst/>
          </a:prstGeom>
          <a:solidFill>
            <a:srgbClr val="007D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C098976-7A8B-E7C4-4BA6-C8770B96527A}"/>
              </a:ext>
            </a:extLst>
          </p:cNvPr>
          <p:cNvSpPr/>
          <p:nvPr userDrawn="1"/>
        </p:nvSpPr>
        <p:spPr>
          <a:xfrm>
            <a:off x="380999" y="3999673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EE325665-E6A3-4CBF-9013-9651ED8A32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1921" y="5037717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36584848-7159-A8E6-E81E-6BE756624AF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3457" y="5324151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9EBEB0BF-784D-614E-633C-71F5064A654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461968" y="4209452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007DF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2720FE-979D-88CE-104C-A1028C599087}"/>
              </a:ext>
            </a:extLst>
          </p:cNvPr>
          <p:cNvSpPr/>
          <p:nvPr userDrawn="1"/>
        </p:nvSpPr>
        <p:spPr>
          <a:xfrm>
            <a:off x="4155557" y="1734938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637CB9CB-E6C5-964E-3FF7-B69FF867CED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26479" y="2772982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Burning quality</a:t>
            </a:r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EA30D61A-1FBE-9614-4811-339F7A42BC6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18015" y="3059416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D1A1005A-EFA7-D9AE-0CB1-DFFBFBB464B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36526" y="1944717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007DF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F337D8F-0DB4-BE5E-7FA1-DC2346B8E262}"/>
              </a:ext>
            </a:extLst>
          </p:cNvPr>
          <p:cNvSpPr/>
          <p:nvPr userDrawn="1"/>
        </p:nvSpPr>
        <p:spPr>
          <a:xfrm>
            <a:off x="4155557" y="3999673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F2C5BDAD-09DF-5814-29A4-177945CEE53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26479" y="5037717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Electricity production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C01EFB0E-062F-8297-156E-8D2E69F048C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18015" y="5324151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C87D59E6-D26A-AC9D-4D73-DC80FA7651B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36526" y="4209452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007DF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978413AE-C9DE-E5E4-AB77-E89B5BEECBE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04142" y="4671533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What is your potential?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7AB20E7-03FC-327F-D41F-00DBA96C0D5C}"/>
              </a:ext>
            </a:extLst>
          </p:cNvPr>
          <p:cNvSpPr/>
          <p:nvPr userDrawn="1"/>
        </p:nvSpPr>
        <p:spPr>
          <a:xfrm>
            <a:off x="8958828" y="2553984"/>
            <a:ext cx="1827024" cy="1827024"/>
          </a:xfrm>
          <a:prstGeom prst="ellipse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112FB836-3C4C-19E7-6E8C-5BF4395B4E6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233481" y="3158253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? %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27F261E-26C0-5FA9-65B8-340A18ACC7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409" y="6078371"/>
            <a:ext cx="1573706" cy="6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7339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">
    <p:bg>
      <p:bgPr>
        <a:solidFill>
          <a:srgbClr val="EB7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CC5935-ABB6-43EF-8E4F-7C6BE5277C71}"/>
              </a:ext>
            </a:extLst>
          </p:cNvPr>
          <p:cNvSpPr/>
          <p:nvPr userDrawn="1"/>
        </p:nvSpPr>
        <p:spPr>
          <a:xfrm>
            <a:off x="3468756" y="0"/>
            <a:ext cx="8723243" cy="6858000"/>
          </a:xfrm>
          <a:prstGeom prst="rect">
            <a:avLst/>
          </a:prstGeom>
          <a:solidFill>
            <a:srgbClr val="CED8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9205FF-BB06-C4E5-3CB6-88162446B1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49486" y="927101"/>
            <a:ext cx="7547258" cy="5003797"/>
          </a:xfrm>
        </p:spPr>
        <p:txBody>
          <a:bodyPr anchor="ctr" anchorCtr="0"/>
          <a:lstStyle>
            <a:lvl1pPr algn="l">
              <a:defRPr sz="6000"/>
            </a:lvl1pPr>
          </a:lstStyle>
          <a:p>
            <a:r>
              <a:rPr lang="en-US" dirty="0"/>
              <a:t>The Leap to the Next Generation of Energy Efficiency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6CCC9C-4DBD-8589-596C-6D668557E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937" y="1474962"/>
            <a:ext cx="2532292" cy="4868851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36EDE94-6F5C-15C5-4AAA-E9B1EF0D17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4867" y="54345"/>
            <a:ext cx="3812468" cy="124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3933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416A075-970F-1176-E598-B00CC50A5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3C8BDE9-5562-A99F-A258-22950517F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02057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174CAC0-3F7F-0616-68EB-29B2C805B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39" y="6079776"/>
            <a:ext cx="2084119" cy="68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4086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AA317B-2A65-EFE9-2852-7714DEE99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1702057"/>
            <a:ext cx="5475515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0B04A3-ACB3-2523-A493-A3F2751A57B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5484" y="1702057"/>
            <a:ext cx="5475515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E48C164-9783-DDF3-3415-B4698856AB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39" y="6079776"/>
            <a:ext cx="2084119" cy="68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9290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A53D9D-E1F3-42EE-96A7-8BE602F890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5999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5301344" cy="1286323"/>
          </a:xfrm>
        </p:spPr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AA317B-2A65-EFE9-2852-7714DEE99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2111829"/>
            <a:ext cx="5301344" cy="38317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58E9683-C8DE-BC83-EFC0-606EAF5FB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39" y="6079776"/>
            <a:ext cx="2084119" cy="68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14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A678C-76A6-50FB-F183-89B645836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6" name="Slide Number Placeholder 32">
            <a:extLst>
              <a:ext uri="{FF2B5EF4-FFF2-40B4-BE49-F238E27FC236}">
                <a16:creationId xmlns:a16="http://schemas.microsoft.com/office/drawing/2014/main" id="{C8FA1852-FA11-182F-EE61-8F3197C2E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CD58CD7-FA1B-84DF-A7A6-853B7672A8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1A4A80D-0AF2-14B5-1981-4380C37594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39" y="6079776"/>
            <a:ext cx="2084119" cy="68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2420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734938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W2E Operational Challenges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6B76A8-99C3-5950-DCC1-C1A5A167B148}"/>
              </a:ext>
            </a:extLst>
          </p:cNvPr>
          <p:cNvSpPr/>
          <p:nvPr userDrawn="1"/>
        </p:nvSpPr>
        <p:spPr>
          <a:xfrm>
            <a:off x="380999" y="1734938"/>
            <a:ext cx="5545668" cy="762209"/>
          </a:xfrm>
          <a:prstGeom prst="rect">
            <a:avLst/>
          </a:prstGeom>
          <a:solidFill>
            <a:srgbClr val="EB74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1875427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6" y="2497147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1A0DB2-E32D-93AB-3A43-599DA9F2353E}"/>
              </a:ext>
            </a:extLst>
          </p:cNvPr>
          <p:cNvCxnSpPr>
            <a:cxnSpLocks/>
          </p:cNvCxnSpPr>
          <p:nvPr userDrawn="1"/>
        </p:nvCxnSpPr>
        <p:spPr>
          <a:xfrm>
            <a:off x="380999" y="2497147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E998DC-98B3-7AA7-8B4F-D78131C659DC}"/>
              </a:ext>
            </a:extLst>
          </p:cNvPr>
          <p:cNvSpPr/>
          <p:nvPr userDrawn="1"/>
        </p:nvSpPr>
        <p:spPr>
          <a:xfrm>
            <a:off x="6265267" y="1734938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D4611A-0B50-7846-71A8-5FBEEE82AE63}"/>
              </a:ext>
            </a:extLst>
          </p:cNvPr>
          <p:cNvSpPr/>
          <p:nvPr userDrawn="1"/>
        </p:nvSpPr>
        <p:spPr>
          <a:xfrm>
            <a:off x="6265267" y="1734938"/>
            <a:ext cx="5545668" cy="762209"/>
          </a:xfrm>
          <a:prstGeom prst="rect">
            <a:avLst/>
          </a:prstGeom>
          <a:solidFill>
            <a:srgbClr val="EB74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DCE6C1B-786A-C713-E04E-822E44578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6189" y="1875427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D94329E-0057-0286-363D-F8D405854F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7724" y="2497147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9A419E-3EAF-22CF-62D7-33D3E7079286}"/>
              </a:ext>
            </a:extLst>
          </p:cNvPr>
          <p:cNvCxnSpPr>
            <a:cxnSpLocks/>
          </p:cNvCxnSpPr>
          <p:nvPr userDrawn="1"/>
        </p:nvCxnSpPr>
        <p:spPr>
          <a:xfrm>
            <a:off x="6265267" y="2497147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98FA42B-828F-3015-3D69-FEDCEE1A5955}"/>
              </a:ext>
            </a:extLst>
          </p:cNvPr>
          <p:cNvSpPr/>
          <p:nvPr userDrawn="1"/>
        </p:nvSpPr>
        <p:spPr>
          <a:xfrm>
            <a:off x="380999" y="399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F0B248-6289-E161-043F-B314CAC6C5E1}"/>
              </a:ext>
            </a:extLst>
          </p:cNvPr>
          <p:cNvSpPr/>
          <p:nvPr userDrawn="1"/>
        </p:nvSpPr>
        <p:spPr>
          <a:xfrm>
            <a:off x="380999" y="3996507"/>
            <a:ext cx="5545668" cy="762209"/>
          </a:xfrm>
          <a:prstGeom prst="rect">
            <a:avLst/>
          </a:prstGeom>
          <a:solidFill>
            <a:srgbClr val="EB74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DBF9B056-32CF-7F0F-BC8E-4F8E689808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1921" y="413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6588EC2-87BA-99C8-C1E4-6A8D59D0E9B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3456" y="475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A2933F-9AB3-204F-7B01-EF203C3E4736}"/>
              </a:ext>
            </a:extLst>
          </p:cNvPr>
          <p:cNvCxnSpPr>
            <a:cxnSpLocks/>
          </p:cNvCxnSpPr>
          <p:nvPr userDrawn="1"/>
        </p:nvCxnSpPr>
        <p:spPr>
          <a:xfrm>
            <a:off x="380999" y="4758716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8E206AD-EA87-6761-EE83-B54E5A674B1A}"/>
              </a:ext>
            </a:extLst>
          </p:cNvPr>
          <p:cNvSpPr/>
          <p:nvPr userDrawn="1"/>
        </p:nvSpPr>
        <p:spPr>
          <a:xfrm>
            <a:off x="6265267" y="399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74AFC6-9A80-CFC5-273D-A366CC2DFD91}"/>
              </a:ext>
            </a:extLst>
          </p:cNvPr>
          <p:cNvSpPr/>
          <p:nvPr userDrawn="1"/>
        </p:nvSpPr>
        <p:spPr>
          <a:xfrm>
            <a:off x="6265267" y="3996507"/>
            <a:ext cx="5545668" cy="762209"/>
          </a:xfrm>
          <a:prstGeom prst="rect">
            <a:avLst/>
          </a:prstGeom>
          <a:solidFill>
            <a:srgbClr val="EB74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ADCF5088-EFD6-8E5B-2FD1-E52FA2DC27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36189" y="413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C7117EE-0F19-64FD-33CA-B96FD16E171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27724" y="475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E7F29BA-5FF5-7E78-A0AC-3DAF1DC3A32D}"/>
              </a:ext>
            </a:extLst>
          </p:cNvPr>
          <p:cNvCxnSpPr>
            <a:cxnSpLocks/>
          </p:cNvCxnSpPr>
          <p:nvPr userDrawn="1"/>
        </p:nvCxnSpPr>
        <p:spPr>
          <a:xfrm>
            <a:off x="6265267" y="4758716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D3F9020-2681-553B-C89A-81B71A75B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39" y="6079776"/>
            <a:ext cx="2084119" cy="68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7653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734938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W2E Operational Challenges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1875427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6" y="2497147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1A0DB2-E32D-93AB-3A43-599DA9F2353E}"/>
              </a:ext>
            </a:extLst>
          </p:cNvPr>
          <p:cNvCxnSpPr>
            <a:cxnSpLocks/>
          </p:cNvCxnSpPr>
          <p:nvPr userDrawn="1"/>
        </p:nvCxnSpPr>
        <p:spPr>
          <a:xfrm>
            <a:off x="643456" y="2497147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E998DC-98B3-7AA7-8B4F-D78131C659DC}"/>
              </a:ext>
            </a:extLst>
          </p:cNvPr>
          <p:cNvSpPr/>
          <p:nvPr userDrawn="1"/>
        </p:nvSpPr>
        <p:spPr>
          <a:xfrm>
            <a:off x="6265267" y="1734938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DCE6C1B-786A-C713-E04E-822E44578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6189" y="1875427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D94329E-0057-0286-363D-F8D405854F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7724" y="2497147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8FA42B-828F-3015-3D69-FEDCEE1A5955}"/>
              </a:ext>
            </a:extLst>
          </p:cNvPr>
          <p:cNvSpPr/>
          <p:nvPr userDrawn="1"/>
        </p:nvSpPr>
        <p:spPr>
          <a:xfrm>
            <a:off x="380999" y="399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DBF9B056-32CF-7F0F-BC8E-4F8E689808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1921" y="413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6588EC2-87BA-99C8-C1E4-6A8D59D0E9B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3456" y="475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E206AD-EA87-6761-EE83-B54E5A674B1A}"/>
              </a:ext>
            </a:extLst>
          </p:cNvPr>
          <p:cNvSpPr/>
          <p:nvPr userDrawn="1"/>
        </p:nvSpPr>
        <p:spPr>
          <a:xfrm>
            <a:off x="6265267" y="399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ADCF5088-EFD6-8E5B-2FD1-E52FA2DC27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36189" y="413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C7117EE-0F19-64FD-33CA-B96FD16E171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27724" y="475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BD67A3-BA1C-5F02-35CA-8E03D0619585}"/>
              </a:ext>
            </a:extLst>
          </p:cNvPr>
          <p:cNvCxnSpPr>
            <a:cxnSpLocks/>
          </p:cNvCxnSpPr>
          <p:nvPr userDrawn="1"/>
        </p:nvCxnSpPr>
        <p:spPr>
          <a:xfrm>
            <a:off x="6520745" y="2497147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2DC631-1C3C-5565-48A8-399C10EDB6ED}"/>
              </a:ext>
            </a:extLst>
          </p:cNvPr>
          <p:cNvCxnSpPr>
            <a:cxnSpLocks/>
          </p:cNvCxnSpPr>
          <p:nvPr userDrawn="1"/>
        </p:nvCxnSpPr>
        <p:spPr>
          <a:xfrm>
            <a:off x="643456" y="4751737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5F2BE67-99CB-D7BC-EC8D-37CAF4ADB167}"/>
              </a:ext>
            </a:extLst>
          </p:cNvPr>
          <p:cNvCxnSpPr>
            <a:cxnSpLocks/>
          </p:cNvCxnSpPr>
          <p:nvPr userDrawn="1"/>
        </p:nvCxnSpPr>
        <p:spPr>
          <a:xfrm>
            <a:off x="6520745" y="4751737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B434E48-4509-D843-562A-FF82AA87A6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39" y="6079776"/>
            <a:ext cx="2084119" cy="68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0529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35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Value Chain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535BFB-E45E-90E8-6FD7-14BFD6873BC7}"/>
              </a:ext>
            </a:extLst>
          </p:cNvPr>
          <p:cNvSpPr/>
          <p:nvPr userDrawn="1"/>
        </p:nvSpPr>
        <p:spPr>
          <a:xfrm>
            <a:off x="380999" y="1356498"/>
            <a:ext cx="5545668" cy="762209"/>
          </a:xfrm>
          <a:prstGeom prst="rect">
            <a:avLst/>
          </a:prstGeom>
          <a:solidFill>
            <a:srgbClr val="EB74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149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Balance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6" y="211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/>
              <a:t>Balance = Income – Expenses</a:t>
            </a:r>
          </a:p>
          <a:p>
            <a:pPr lvl="0"/>
            <a:r>
              <a:rPr lang="en-US" dirty="0"/>
              <a:t>Strongly dependent on market behavior and operational excellence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1A0DB2-E32D-93AB-3A43-599DA9F2353E}"/>
              </a:ext>
            </a:extLst>
          </p:cNvPr>
          <p:cNvCxnSpPr>
            <a:cxnSpLocks/>
          </p:cNvCxnSpPr>
          <p:nvPr userDrawn="1"/>
        </p:nvCxnSpPr>
        <p:spPr>
          <a:xfrm>
            <a:off x="380999" y="2118716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E998DC-98B3-7AA7-8B4F-D78131C659DC}"/>
              </a:ext>
            </a:extLst>
          </p:cNvPr>
          <p:cNvSpPr/>
          <p:nvPr userDrawn="1"/>
        </p:nvSpPr>
        <p:spPr>
          <a:xfrm>
            <a:off x="6265267" y="135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886F7-8C87-4E4B-DC71-9DCF9CE7DD24}"/>
              </a:ext>
            </a:extLst>
          </p:cNvPr>
          <p:cNvSpPr/>
          <p:nvPr userDrawn="1"/>
        </p:nvSpPr>
        <p:spPr>
          <a:xfrm>
            <a:off x="6265267" y="1356498"/>
            <a:ext cx="5545668" cy="762209"/>
          </a:xfrm>
          <a:prstGeom prst="rect">
            <a:avLst/>
          </a:prstGeom>
          <a:solidFill>
            <a:srgbClr val="EB74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DCE6C1B-786A-C713-E04E-822E44578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6189" y="149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KPI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D94329E-0057-0286-363D-F8D405854F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7724" y="211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l-GR" dirty="0"/>
              <a:t>Δ </a:t>
            </a:r>
            <a:r>
              <a:rPr lang="en-US" dirty="0"/>
              <a:t>Balance = Actual – Predicted</a:t>
            </a:r>
          </a:p>
          <a:p>
            <a:pPr lvl="0"/>
            <a:r>
              <a:rPr lang="en-US" dirty="0"/>
              <a:t>Good prediction means good planning</a:t>
            </a:r>
          </a:p>
          <a:p>
            <a:pPr lvl="0"/>
            <a:r>
              <a:rPr lang="en-US" dirty="0"/>
              <a:t>Positive </a:t>
            </a:r>
            <a:r>
              <a:rPr lang="el-GR" dirty="0"/>
              <a:t>Δ </a:t>
            </a:r>
            <a:r>
              <a:rPr lang="en-US" dirty="0"/>
              <a:t>Balance means excellent operation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BD67A3-BA1C-5F02-35CA-8E03D0619585}"/>
              </a:ext>
            </a:extLst>
          </p:cNvPr>
          <p:cNvCxnSpPr>
            <a:cxnSpLocks/>
          </p:cNvCxnSpPr>
          <p:nvPr userDrawn="1"/>
        </p:nvCxnSpPr>
        <p:spPr>
          <a:xfrm>
            <a:off x="6265267" y="2118716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88468-C556-0948-7F75-AFD4A670063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81000" y="3429000"/>
            <a:ext cx="11430000" cy="2614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78493E3-3138-565F-DDBA-6E62D7FCCB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39" y="6079776"/>
            <a:ext cx="2084119" cy="68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10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35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Value Chain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149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Balance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6" y="211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/>
              <a:t>Balance = Income – Expenses</a:t>
            </a:r>
          </a:p>
          <a:p>
            <a:pPr lvl="0"/>
            <a:r>
              <a:rPr lang="en-US" dirty="0"/>
              <a:t>Strongly dependent on market behavior and operational excellence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1A0DB2-E32D-93AB-3A43-599DA9F2353E}"/>
              </a:ext>
            </a:extLst>
          </p:cNvPr>
          <p:cNvCxnSpPr>
            <a:cxnSpLocks/>
          </p:cNvCxnSpPr>
          <p:nvPr userDrawn="1"/>
        </p:nvCxnSpPr>
        <p:spPr>
          <a:xfrm>
            <a:off x="643456" y="2118716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E998DC-98B3-7AA7-8B4F-D78131C659DC}"/>
              </a:ext>
            </a:extLst>
          </p:cNvPr>
          <p:cNvSpPr/>
          <p:nvPr userDrawn="1"/>
        </p:nvSpPr>
        <p:spPr>
          <a:xfrm>
            <a:off x="6265267" y="135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DCE6C1B-786A-C713-E04E-822E44578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6189" y="149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KPI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D94329E-0057-0286-363D-F8D405854F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7724" y="211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l-GR" dirty="0"/>
              <a:t>Δ </a:t>
            </a:r>
            <a:r>
              <a:rPr lang="en-US" dirty="0"/>
              <a:t>Balance = Actual – Predicted</a:t>
            </a:r>
          </a:p>
          <a:p>
            <a:pPr lvl="0"/>
            <a:r>
              <a:rPr lang="en-US" dirty="0"/>
              <a:t>Good prediction means good planning</a:t>
            </a:r>
          </a:p>
          <a:p>
            <a:pPr lvl="0"/>
            <a:r>
              <a:rPr lang="en-US" dirty="0"/>
              <a:t>Positive </a:t>
            </a:r>
            <a:r>
              <a:rPr lang="el-GR" dirty="0"/>
              <a:t>Δ </a:t>
            </a:r>
            <a:r>
              <a:rPr lang="en-US" dirty="0"/>
              <a:t>Balance means excellent operation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BD67A3-BA1C-5F02-35CA-8E03D0619585}"/>
              </a:ext>
            </a:extLst>
          </p:cNvPr>
          <p:cNvCxnSpPr>
            <a:cxnSpLocks/>
          </p:cNvCxnSpPr>
          <p:nvPr userDrawn="1"/>
        </p:nvCxnSpPr>
        <p:spPr>
          <a:xfrm>
            <a:off x="6520745" y="2118716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88468-C556-0948-7F75-AFD4A670063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81000" y="3429000"/>
            <a:ext cx="11430000" cy="2614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02EA6FF-696D-09C3-AD3C-CB88A5ACB3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39" y="6079776"/>
            <a:ext cx="2084119" cy="68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7870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09155C8-C1BE-D35E-20CE-8517FDE9D8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547" y="3037701"/>
            <a:ext cx="4431705" cy="1452600"/>
          </a:xfrm>
          <a:prstGeom prst="rect">
            <a:avLst/>
          </a:prstGeom>
        </p:spPr>
      </p:pic>
      <p:sp>
        <p:nvSpPr>
          <p:cNvPr id="5" name="Slide Number Placeholder 32">
            <a:extLst>
              <a:ext uri="{FF2B5EF4-FFF2-40B4-BE49-F238E27FC236}">
                <a16:creationId xmlns:a16="http://schemas.microsoft.com/office/drawing/2014/main" id="{384C0FD2-8777-2FA4-77A5-C2B04CFF0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F00BD6-1DD3-1DF8-F423-7C84036A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6"/>
            <a:ext cx="10515600" cy="660486"/>
          </a:xfrm>
        </p:spPr>
        <p:txBody>
          <a:bodyPr/>
          <a:lstStyle/>
          <a:p>
            <a:r>
              <a:rPr lang="en-US" dirty="0"/>
              <a:t>How? Data Collection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EFE966-8981-D19C-508C-5572904C1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1460" y="1767054"/>
            <a:ext cx="247031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DCS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F5B855C9-0E4D-2391-F484-3A35263C6F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1459" y="2579020"/>
            <a:ext cx="274734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Fuel supply, Gate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CD68001-6CB0-F66E-4847-3E8B22C9F5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1459" y="3361322"/>
            <a:ext cx="3283979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Fuel supply / Crane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C4BC62AF-6DFB-1E82-35BC-BC69BB501D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1459" y="4174270"/>
            <a:ext cx="3283979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Fuel gas treatment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AD81EB9-930F-8AEA-9D9C-98BFF1E98E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1459" y="5000333"/>
            <a:ext cx="3283979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Chemical supply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A104EB94-7983-E6A2-9985-22382DD7C5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09143" y="1765332"/>
            <a:ext cx="325805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Nordpool</a:t>
            </a:r>
            <a:r>
              <a:rPr lang="en-US" dirty="0"/>
              <a:t> Day-Ahead price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2D897556-6BA0-9ECD-CD5C-91C042C27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9143" y="2571244"/>
            <a:ext cx="325805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DHN Auction results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A2150E1C-DDFF-5061-2ACA-B20F9F32CA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09142" y="3372957"/>
            <a:ext cx="3258055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Weather forecast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FE71CA92-260A-D2F6-9411-D2C1340819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09142" y="4199651"/>
            <a:ext cx="325805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Emission monitoring system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3F513147-7451-C63F-0F5C-F345598E0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55" y="5012600"/>
            <a:ext cx="3250469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Production plan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F5C00B-2830-FA64-7074-D1DC38DBD1A8}"/>
              </a:ext>
            </a:extLst>
          </p:cNvPr>
          <p:cNvCxnSpPr>
            <a:cxnSpLocks/>
          </p:cNvCxnSpPr>
          <p:nvPr userDrawn="1"/>
        </p:nvCxnSpPr>
        <p:spPr>
          <a:xfrm>
            <a:off x="2299026" y="2540246"/>
            <a:ext cx="92681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1495E5-97E5-25E1-8972-ED941358DA2B}"/>
              </a:ext>
            </a:extLst>
          </p:cNvPr>
          <p:cNvCxnSpPr>
            <a:cxnSpLocks/>
          </p:cNvCxnSpPr>
          <p:nvPr userDrawn="1"/>
        </p:nvCxnSpPr>
        <p:spPr>
          <a:xfrm>
            <a:off x="603438" y="3346158"/>
            <a:ext cx="109637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15CE53-5DDA-CEF5-852B-5DED400EF333}"/>
              </a:ext>
            </a:extLst>
          </p:cNvPr>
          <p:cNvCxnSpPr>
            <a:cxnSpLocks/>
          </p:cNvCxnSpPr>
          <p:nvPr userDrawn="1"/>
        </p:nvCxnSpPr>
        <p:spPr>
          <a:xfrm>
            <a:off x="603438" y="4136571"/>
            <a:ext cx="109637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F47B77-E144-BA87-0220-076B9B25F081}"/>
              </a:ext>
            </a:extLst>
          </p:cNvPr>
          <p:cNvCxnSpPr>
            <a:cxnSpLocks/>
          </p:cNvCxnSpPr>
          <p:nvPr userDrawn="1"/>
        </p:nvCxnSpPr>
        <p:spPr>
          <a:xfrm>
            <a:off x="2244782" y="4950232"/>
            <a:ext cx="932241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BF89A21-1685-14E9-60D2-31BA17D3ACAD}"/>
              </a:ext>
            </a:extLst>
          </p:cNvPr>
          <p:cNvCxnSpPr>
            <a:cxnSpLocks/>
          </p:cNvCxnSpPr>
          <p:nvPr userDrawn="1"/>
        </p:nvCxnSpPr>
        <p:spPr>
          <a:xfrm>
            <a:off x="4850159" y="1734335"/>
            <a:ext cx="6717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AA20FB0-6715-2439-8BB0-B79A80948809}"/>
              </a:ext>
            </a:extLst>
          </p:cNvPr>
          <p:cNvCxnSpPr>
            <a:cxnSpLocks/>
          </p:cNvCxnSpPr>
          <p:nvPr userDrawn="1"/>
        </p:nvCxnSpPr>
        <p:spPr>
          <a:xfrm>
            <a:off x="4850159" y="5771643"/>
            <a:ext cx="6717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44FD8E-8C2A-AF6A-A9C8-8F3EB61BB69D}"/>
              </a:ext>
            </a:extLst>
          </p:cNvPr>
          <p:cNvGrpSpPr/>
          <p:nvPr userDrawn="1"/>
        </p:nvGrpSpPr>
        <p:grpSpPr>
          <a:xfrm>
            <a:off x="4894740" y="2820359"/>
            <a:ext cx="286719" cy="246221"/>
            <a:chOff x="3735692" y="2820359"/>
            <a:chExt cx="286719" cy="24622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4ADD3B4-E9FA-B136-6E99-15AD7A3EB14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EF436F-1C67-EA3D-0ABD-C0AAAC345ED7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E83291-F87B-7A45-1BD3-E217C6957BE7}"/>
              </a:ext>
            </a:extLst>
          </p:cNvPr>
          <p:cNvGrpSpPr/>
          <p:nvPr userDrawn="1"/>
        </p:nvGrpSpPr>
        <p:grpSpPr>
          <a:xfrm>
            <a:off x="4901090" y="2017084"/>
            <a:ext cx="286719" cy="246221"/>
            <a:chOff x="3742042" y="2820359"/>
            <a:chExt cx="286719" cy="24622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D877F34-78A3-E0FA-386B-9FD452F95A7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8301C4-1454-78A9-B86B-CFBA7F5F501E}"/>
                </a:ext>
              </a:extLst>
            </p:cNvPr>
            <p:cNvSpPr txBox="1"/>
            <p:nvPr userDrawn="1"/>
          </p:nvSpPr>
          <p:spPr>
            <a:xfrm>
              <a:off x="374204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2A11CE-3E7E-0BC6-11C6-4EC9744DD716}"/>
              </a:ext>
            </a:extLst>
          </p:cNvPr>
          <p:cNvGrpSpPr/>
          <p:nvPr userDrawn="1"/>
        </p:nvGrpSpPr>
        <p:grpSpPr>
          <a:xfrm>
            <a:off x="4894740" y="3620459"/>
            <a:ext cx="286719" cy="246221"/>
            <a:chOff x="3735692" y="2820359"/>
            <a:chExt cx="286719" cy="24622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552D447-C680-B700-F24D-870E4B775D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5F89A5-945B-2F74-AD77-593C00218E08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C84B5E0-346E-D42A-EDC1-70A97C344D0F}"/>
              </a:ext>
            </a:extLst>
          </p:cNvPr>
          <p:cNvGrpSpPr/>
          <p:nvPr userDrawn="1"/>
        </p:nvGrpSpPr>
        <p:grpSpPr>
          <a:xfrm>
            <a:off x="4888390" y="4430084"/>
            <a:ext cx="286719" cy="246221"/>
            <a:chOff x="3729342" y="2820359"/>
            <a:chExt cx="286719" cy="24622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D21DF0F-1EC5-D9D8-D40D-2DC27BAD75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F34E39-EB62-0AB9-4343-945CBB55C1D8}"/>
                </a:ext>
              </a:extLst>
            </p:cNvPr>
            <p:cNvSpPr txBox="1"/>
            <p:nvPr userDrawn="1"/>
          </p:nvSpPr>
          <p:spPr>
            <a:xfrm>
              <a:off x="372934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0A4178D-A8F3-B6F2-62DA-D729E2A467A0}"/>
              </a:ext>
            </a:extLst>
          </p:cNvPr>
          <p:cNvGrpSpPr/>
          <p:nvPr userDrawn="1"/>
        </p:nvGrpSpPr>
        <p:grpSpPr>
          <a:xfrm>
            <a:off x="4894740" y="5261934"/>
            <a:ext cx="286719" cy="246221"/>
            <a:chOff x="3735692" y="2820359"/>
            <a:chExt cx="286719" cy="24622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CBB598B-EF98-353F-1F15-9452F70E76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DEBDE7B-36B8-5068-A579-B5F4C64EF282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45F93B7-994E-CD0F-1B49-42E0C1A3FB74}"/>
              </a:ext>
            </a:extLst>
          </p:cNvPr>
          <p:cNvGrpSpPr/>
          <p:nvPr userDrawn="1"/>
        </p:nvGrpSpPr>
        <p:grpSpPr>
          <a:xfrm>
            <a:off x="8014991" y="2820359"/>
            <a:ext cx="286719" cy="246221"/>
            <a:chOff x="3739616" y="2820359"/>
            <a:chExt cx="286719" cy="246221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880AA1E-4C60-5EA1-595F-6FF7202EE3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A9D623-78FD-2FDC-7745-7D6CF624E736}"/>
                </a:ext>
              </a:extLst>
            </p:cNvPr>
            <p:cNvSpPr txBox="1"/>
            <p:nvPr userDrawn="1"/>
          </p:nvSpPr>
          <p:spPr>
            <a:xfrm>
              <a:off x="3739616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7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C16C234-F52E-1C93-5648-A92CECDF0CFD}"/>
              </a:ext>
            </a:extLst>
          </p:cNvPr>
          <p:cNvGrpSpPr/>
          <p:nvPr userDrawn="1"/>
        </p:nvGrpSpPr>
        <p:grpSpPr>
          <a:xfrm>
            <a:off x="8009569" y="2017084"/>
            <a:ext cx="286719" cy="246221"/>
            <a:chOff x="3734194" y="2820359"/>
            <a:chExt cx="286719" cy="24622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84A3FCA-C2EE-9CE0-6540-9FF5862A7DE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759271D-03AB-30A7-1DEC-012880E77299}"/>
                </a:ext>
              </a:extLst>
            </p:cNvPr>
            <p:cNvSpPr txBox="1"/>
            <p:nvPr userDrawn="1"/>
          </p:nvSpPr>
          <p:spPr>
            <a:xfrm>
              <a:off x="3734194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6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00EF9FB-1181-FE98-EBC2-B345C8FDC0AB}"/>
              </a:ext>
            </a:extLst>
          </p:cNvPr>
          <p:cNvGrpSpPr/>
          <p:nvPr userDrawn="1"/>
        </p:nvGrpSpPr>
        <p:grpSpPr>
          <a:xfrm>
            <a:off x="8011067" y="3620459"/>
            <a:ext cx="286719" cy="246221"/>
            <a:chOff x="3735692" y="2820359"/>
            <a:chExt cx="286719" cy="246221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AF6C5AB-02CB-BE5A-7E8C-39CDFC3BD3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D1A4C48-B2AE-65AB-E3E2-26ECE4C876F9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47A8DEE-95CF-E024-48AF-4E993468FC59}"/>
              </a:ext>
            </a:extLst>
          </p:cNvPr>
          <p:cNvGrpSpPr/>
          <p:nvPr userDrawn="1"/>
        </p:nvGrpSpPr>
        <p:grpSpPr>
          <a:xfrm>
            <a:off x="8008641" y="4430084"/>
            <a:ext cx="286719" cy="246221"/>
            <a:chOff x="3733266" y="2820359"/>
            <a:chExt cx="286719" cy="246221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812E234-4101-4B00-8B5D-4E25D44D279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B318C38-DAFB-07C4-36DE-6C26C6234905}"/>
                </a:ext>
              </a:extLst>
            </p:cNvPr>
            <p:cNvSpPr txBox="1"/>
            <p:nvPr userDrawn="1"/>
          </p:nvSpPr>
          <p:spPr>
            <a:xfrm>
              <a:off x="3733266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9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34F0B46-FA7F-843A-0D9F-54D8351E9038}"/>
              </a:ext>
            </a:extLst>
          </p:cNvPr>
          <p:cNvGrpSpPr/>
          <p:nvPr userDrawn="1"/>
        </p:nvGrpSpPr>
        <p:grpSpPr>
          <a:xfrm>
            <a:off x="7987523" y="5261934"/>
            <a:ext cx="342348" cy="246221"/>
            <a:chOff x="3712148" y="2820359"/>
            <a:chExt cx="342348" cy="246221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06C1D12-DC38-86B5-9AF0-614538FEB1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77BE009-690C-D977-A28B-7D0CF1F60641}"/>
                </a:ext>
              </a:extLst>
            </p:cNvPr>
            <p:cNvSpPr txBox="1"/>
            <p:nvPr userDrawn="1"/>
          </p:nvSpPr>
          <p:spPr>
            <a:xfrm>
              <a:off x="3712148" y="2820359"/>
              <a:ext cx="3423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10</a:t>
              </a:r>
            </a:p>
          </p:txBody>
        </p:sp>
      </p:grp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18F0DAB-3ED7-B9E4-D599-9DB6A79AD3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39" y="6079776"/>
            <a:ext cx="2084119" cy="68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28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A53D9D-E1F3-42EE-96A7-8BE602F890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5999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5301344" cy="1286323"/>
          </a:xfrm>
        </p:spPr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AA317B-2A65-EFE9-2852-7714DEE99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2111829"/>
            <a:ext cx="5301344" cy="3941566"/>
          </a:xfrm>
        </p:spPr>
        <p:txBody>
          <a:bodyPr/>
          <a:lstStyle>
            <a:lvl1pPr>
              <a:defRPr sz="20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16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14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2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938FA67-16C1-F209-906D-E8A3A3EB52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409" y="6078371"/>
            <a:ext cx="1573706" cy="6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9016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2">
            <a:extLst>
              <a:ext uri="{FF2B5EF4-FFF2-40B4-BE49-F238E27FC236}">
                <a16:creationId xmlns:a16="http://schemas.microsoft.com/office/drawing/2014/main" id="{384C0FD2-8777-2FA4-77A5-C2B04CFF0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F00BD6-1DD3-1DF8-F423-7C84036A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6"/>
            <a:ext cx="10515600" cy="660486"/>
          </a:xfrm>
        </p:spPr>
        <p:txBody>
          <a:bodyPr/>
          <a:lstStyle/>
          <a:p>
            <a:r>
              <a:rPr lang="en-US" dirty="0"/>
              <a:t>How? Data Analysis and Control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EFE966-8981-D19C-508C-5572904C1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1460" y="1767054"/>
            <a:ext cx="271006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Advance process control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F5B855C9-0E4D-2391-F484-3A35263C6F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1460" y="2579020"/>
            <a:ext cx="270371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Mass and Energy balance (observability)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CD68001-6CB0-F66E-4847-3E8B22C9F5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1459" y="3361322"/>
            <a:ext cx="271006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FGT Chemical reaction efficiency monitoring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C4BC62AF-6DFB-1E82-35BC-BC69BB501D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1460" y="4174270"/>
            <a:ext cx="271006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NOx control, ammonia  dosing 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AD81EB9-930F-8AEA-9D9C-98BFF1E98E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1459" y="5000333"/>
            <a:ext cx="271006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: vibration, surface cleaning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A104EB94-7983-E6A2-9985-22382DD7C5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09144" y="1765332"/>
            <a:ext cx="3258054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Online </a:t>
            </a:r>
            <a:r>
              <a:rPr lang="en-US" dirty="0" err="1"/>
              <a:t>Opex</a:t>
            </a:r>
            <a:r>
              <a:rPr lang="en-US" dirty="0"/>
              <a:t> calculation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2D897556-6BA0-9ECD-CD5C-91C042C27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9143" y="2571244"/>
            <a:ext cx="3258054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Opex</a:t>
            </a:r>
            <a:r>
              <a:rPr lang="en-US" dirty="0"/>
              <a:t> model and Forecast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A2150E1C-DDFF-5061-2ACA-B20F9F32CA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09142" y="3372957"/>
            <a:ext cx="3258055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Chemical supply forecast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FE71CA92-260A-D2F6-9411-D2C1340819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09142" y="4199651"/>
            <a:ext cx="3258055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Set points optimization for Flexibility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3F513147-7451-C63F-0F5C-F345598E0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54" y="5012600"/>
            <a:ext cx="3249351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Automated Bidding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F5C00B-2830-FA64-7074-D1DC38DBD1A8}"/>
              </a:ext>
            </a:extLst>
          </p:cNvPr>
          <p:cNvCxnSpPr>
            <a:cxnSpLocks/>
          </p:cNvCxnSpPr>
          <p:nvPr userDrawn="1"/>
        </p:nvCxnSpPr>
        <p:spPr>
          <a:xfrm>
            <a:off x="2299026" y="2540246"/>
            <a:ext cx="92681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1495E5-97E5-25E1-8972-ED941358DA2B}"/>
              </a:ext>
            </a:extLst>
          </p:cNvPr>
          <p:cNvCxnSpPr>
            <a:cxnSpLocks/>
          </p:cNvCxnSpPr>
          <p:nvPr userDrawn="1"/>
        </p:nvCxnSpPr>
        <p:spPr>
          <a:xfrm>
            <a:off x="603438" y="3346158"/>
            <a:ext cx="109637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15CE53-5DDA-CEF5-852B-5DED400EF333}"/>
              </a:ext>
            </a:extLst>
          </p:cNvPr>
          <p:cNvCxnSpPr>
            <a:cxnSpLocks/>
          </p:cNvCxnSpPr>
          <p:nvPr userDrawn="1"/>
        </p:nvCxnSpPr>
        <p:spPr>
          <a:xfrm>
            <a:off x="603438" y="4136571"/>
            <a:ext cx="109637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F47B77-E144-BA87-0220-076B9B25F081}"/>
              </a:ext>
            </a:extLst>
          </p:cNvPr>
          <p:cNvCxnSpPr>
            <a:cxnSpLocks/>
          </p:cNvCxnSpPr>
          <p:nvPr userDrawn="1"/>
        </p:nvCxnSpPr>
        <p:spPr>
          <a:xfrm>
            <a:off x="2244782" y="4950232"/>
            <a:ext cx="932241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BF89A21-1685-14E9-60D2-31BA17D3ACAD}"/>
              </a:ext>
            </a:extLst>
          </p:cNvPr>
          <p:cNvCxnSpPr>
            <a:cxnSpLocks/>
          </p:cNvCxnSpPr>
          <p:nvPr userDrawn="1"/>
        </p:nvCxnSpPr>
        <p:spPr>
          <a:xfrm>
            <a:off x="4850159" y="1734335"/>
            <a:ext cx="6717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AA20FB0-6715-2439-8BB0-B79A80948809}"/>
              </a:ext>
            </a:extLst>
          </p:cNvPr>
          <p:cNvCxnSpPr>
            <a:cxnSpLocks/>
          </p:cNvCxnSpPr>
          <p:nvPr userDrawn="1"/>
        </p:nvCxnSpPr>
        <p:spPr>
          <a:xfrm>
            <a:off x="4850159" y="5771643"/>
            <a:ext cx="6717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44FD8E-8C2A-AF6A-A9C8-8F3EB61BB69D}"/>
              </a:ext>
            </a:extLst>
          </p:cNvPr>
          <p:cNvGrpSpPr/>
          <p:nvPr userDrawn="1"/>
        </p:nvGrpSpPr>
        <p:grpSpPr>
          <a:xfrm>
            <a:off x="4894740" y="2820359"/>
            <a:ext cx="286719" cy="246221"/>
            <a:chOff x="3735692" y="2820359"/>
            <a:chExt cx="286719" cy="24622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4ADD3B4-E9FA-B136-6E99-15AD7A3EB14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EF436F-1C67-EA3D-0ABD-C0AAAC345ED7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E83291-F87B-7A45-1BD3-E217C6957BE7}"/>
              </a:ext>
            </a:extLst>
          </p:cNvPr>
          <p:cNvGrpSpPr/>
          <p:nvPr userDrawn="1"/>
        </p:nvGrpSpPr>
        <p:grpSpPr>
          <a:xfrm>
            <a:off x="4901090" y="2017084"/>
            <a:ext cx="286719" cy="246221"/>
            <a:chOff x="3742042" y="2820359"/>
            <a:chExt cx="286719" cy="24622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D877F34-78A3-E0FA-386B-9FD452F95A7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8301C4-1454-78A9-B86B-CFBA7F5F501E}"/>
                </a:ext>
              </a:extLst>
            </p:cNvPr>
            <p:cNvSpPr txBox="1"/>
            <p:nvPr userDrawn="1"/>
          </p:nvSpPr>
          <p:spPr>
            <a:xfrm>
              <a:off x="374204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2A11CE-3E7E-0BC6-11C6-4EC9744DD716}"/>
              </a:ext>
            </a:extLst>
          </p:cNvPr>
          <p:cNvGrpSpPr/>
          <p:nvPr userDrawn="1"/>
        </p:nvGrpSpPr>
        <p:grpSpPr>
          <a:xfrm>
            <a:off x="4894740" y="3620459"/>
            <a:ext cx="286719" cy="246221"/>
            <a:chOff x="3735692" y="2820359"/>
            <a:chExt cx="286719" cy="24622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552D447-C680-B700-F24D-870E4B775D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5F89A5-945B-2F74-AD77-593C00218E08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C84B5E0-346E-D42A-EDC1-70A97C344D0F}"/>
              </a:ext>
            </a:extLst>
          </p:cNvPr>
          <p:cNvGrpSpPr/>
          <p:nvPr userDrawn="1"/>
        </p:nvGrpSpPr>
        <p:grpSpPr>
          <a:xfrm>
            <a:off x="4888390" y="4430084"/>
            <a:ext cx="286719" cy="246221"/>
            <a:chOff x="3729342" y="2820359"/>
            <a:chExt cx="286719" cy="24622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D21DF0F-1EC5-D9D8-D40D-2DC27BAD75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F34E39-EB62-0AB9-4343-945CBB55C1D8}"/>
                </a:ext>
              </a:extLst>
            </p:cNvPr>
            <p:cNvSpPr txBox="1"/>
            <p:nvPr userDrawn="1"/>
          </p:nvSpPr>
          <p:spPr>
            <a:xfrm>
              <a:off x="372934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0A4178D-A8F3-B6F2-62DA-D729E2A467A0}"/>
              </a:ext>
            </a:extLst>
          </p:cNvPr>
          <p:cNvGrpSpPr/>
          <p:nvPr userDrawn="1"/>
        </p:nvGrpSpPr>
        <p:grpSpPr>
          <a:xfrm>
            <a:off x="4894740" y="5261934"/>
            <a:ext cx="286719" cy="246221"/>
            <a:chOff x="3735692" y="2820359"/>
            <a:chExt cx="286719" cy="24622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CBB598B-EF98-353F-1F15-9452F70E76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DEBDE7B-36B8-5068-A579-B5F4C64EF282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45F93B7-994E-CD0F-1B49-42E0C1A3FB74}"/>
              </a:ext>
            </a:extLst>
          </p:cNvPr>
          <p:cNvGrpSpPr/>
          <p:nvPr userDrawn="1"/>
        </p:nvGrpSpPr>
        <p:grpSpPr>
          <a:xfrm>
            <a:off x="8014991" y="2820359"/>
            <a:ext cx="286719" cy="246221"/>
            <a:chOff x="3739616" y="2820359"/>
            <a:chExt cx="286719" cy="246221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880AA1E-4C60-5EA1-595F-6FF7202EE3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A9D623-78FD-2FDC-7745-7D6CF624E736}"/>
                </a:ext>
              </a:extLst>
            </p:cNvPr>
            <p:cNvSpPr txBox="1"/>
            <p:nvPr userDrawn="1"/>
          </p:nvSpPr>
          <p:spPr>
            <a:xfrm>
              <a:off x="3739616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7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C16C234-F52E-1C93-5648-A92CECDF0CFD}"/>
              </a:ext>
            </a:extLst>
          </p:cNvPr>
          <p:cNvGrpSpPr/>
          <p:nvPr userDrawn="1"/>
        </p:nvGrpSpPr>
        <p:grpSpPr>
          <a:xfrm>
            <a:off x="8009569" y="2017084"/>
            <a:ext cx="286719" cy="246221"/>
            <a:chOff x="3734194" y="2820359"/>
            <a:chExt cx="286719" cy="24622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84A3FCA-C2EE-9CE0-6540-9FF5862A7DE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759271D-03AB-30A7-1DEC-012880E77299}"/>
                </a:ext>
              </a:extLst>
            </p:cNvPr>
            <p:cNvSpPr txBox="1"/>
            <p:nvPr userDrawn="1"/>
          </p:nvSpPr>
          <p:spPr>
            <a:xfrm>
              <a:off x="3734194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6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00EF9FB-1181-FE98-EBC2-B345C8FDC0AB}"/>
              </a:ext>
            </a:extLst>
          </p:cNvPr>
          <p:cNvGrpSpPr/>
          <p:nvPr userDrawn="1"/>
        </p:nvGrpSpPr>
        <p:grpSpPr>
          <a:xfrm>
            <a:off x="8011067" y="3620459"/>
            <a:ext cx="286719" cy="246221"/>
            <a:chOff x="3735692" y="2820359"/>
            <a:chExt cx="286719" cy="246221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AF6C5AB-02CB-BE5A-7E8C-39CDFC3BD3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D1A4C48-B2AE-65AB-E3E2-26ECE4C876F9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47A8DEE-95CF-E024-48AF-4E993468FC59}"/>
              </a:ext>
            </a:extLst>
          </p:cNvPr>
          <p:cNvGrpSpPr/>
          <p:nvPr userDrawn="1"/>
        </p:nvGrpSpPr>
        <p:grpSpPr>
          <a:xfrm>
            <a:off x="8008641" y="4430084"/>
            <a:ext cx="286719" cy="246221"/>
            <a:chOff x="3733266" y="2820359"/>
            <a:chExt cx="286719" cy="246221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812E234-4101-4B00-8B5D-4E25D44D279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B318C38-DAFB-07C4-36DE-6C26C6234905}"/>
                </a:ext>
              </a:extLst>
            </p:cNvPr>
            <p:cNvSpPr txBox="1"/>
            <p:nvPr userDrawn="1"/>
          </p:nvSpPr>
          <p:spPr>
            <a:xfrm>
              <a:off x="3733266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9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34F0B46-FA7F-843A-0D9F-54D8351E9038}"/>
              </a:ext>
            </a:extLst>
          </p:cNvPr>
          <p:cNvGrpSpPr/>
          <p:nvPr userDrawn="1"/>
        </p:nvGrpSpPr>
        <p:grpSpPr>
          <a:xfrm>
            <a:off x="7987523" y="5261934"/>
            <a:ext cx="342348" cy="246221"/>
            <a:chOff x="3712148" y="2820359"/>
            <a:chExt cx="342348" cy="246221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06C1D12-DC38-86B5-9AF0-614538FEB1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77BE009-690C-D977-A28B-7D0CF1F60641}"/>
                </a:ext>
              </a:extLst>
            </p:cNvPr>
            <p:cNvSpPr txBox="1"/>
            <p:nvPr userDrawn="1"/>
          </p:nvSpPr>
          <p:spPr>
            <a:xfrm>
              <a:off x="3712148" y="2820359"/>
              <a:ext cx="3423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10</a:t>
              </a:r>
            </a:p>
          </p:txBody>
        </p:sp>
      </p:grp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F95927C-65ED-7035-B1B7-55C58381CC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547" y="3037701"/>
            <a:ext cx="4431705" cy="1452600"/>
          </a:xfrm>
          <a:prstGeom prst="rect">
            <a:avLst/>
          </a:prstGeom>
        </p:spPr>
      </p:pic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B43B75C-5DFB-765D-7DF3-68DDCA473F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39" y="6079776"/>
            <a:ext cx="2084119" cy="68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0490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38A06D2-D18C-1865-B80E-AA866808BB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5305" y="1526065"/>
            <a:ext cx="4431705" cy="1452600"/>
          </a:xfrm>
          <a:prstGeom prst="rect">
            <a:avLst/>
          </a:prstGeom>
        </p:spPr>
      </p:pic>
      <p:sp>
        <p:nvSpPr>
          <p:cNvPr id="5" name="Slide Number Placeholder 32">
            <a:extLst>
              <a:ext uri="{FF2B5EF4-FFF2-40B4-BE49-F238E27FC236}">
                <a16:creationId xmlns:a16="http://schemas.microsoft.com/office/drawing/2014/main" id="{384C0FD2-8777-2FA4-77A5-C2B04CFF0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F00BD6-1DD3-1DF8-F423-7C84036A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6"/>
            <a:ext cx="10515600" cy="660486"/>
          </a:xfrm>
        </p:spPr>
        <p:txBody>
          <a:bodyPr/>
          <a:lstStyle/>
          <a:p>
            <a:r>
              <a:rPr lang="en-US" dirty="0" err="1"/>
              <a:t>Privalumai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EFE966-8981-D19C-508C-5572904C1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1460" y="1898830"/>
            <a:ext cx="5920432" cy="4042075"/>
          </a:xfrm>
        </p:spPr>
        <p:txBody>
          <a:bodyPr numCol="2" spcCol="457200" anchor="t">
            <a:normAutofit/>
          </a:bodyPr>
          <a:lstStyle>
            <a:lvl1pPr marL="342900" indent="-342900">
              <a:lnSpc>
                <a:spcPct val="150000"/>
              </a:lnSpc>
              <a:buAutoNum type="arabicPeriod"/>
              <a:defRPr sz="20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 err="1"/>
              <a:t>Funkcionalumo</a:t>
            </a:r>
            <a:r>
              <a:rPr lang="en-US" dirty="0"/>
              <a:t> </a:t>
            </a:r>
            <a:r>
              <a:rPr lang="en-US" dirty="0" err="1"/>
              <a:t>plėtra</a:t>
            </a:r>
            <a:r>
              <a:rPr lang="en-US" dirty="0"/>
              <a:t> </a:t>
            </a:r>
            <a:r>
              <a:rPr lang="en-US" dirty="0" err="1"/>
              <a:t>pagal</a:t>
            </a:r>
            <a:r>
              <a:rPr lang="en-US" dirty="0"/>
              <a:t> </a:t>
            </a:r>
            <a:r>
              <a:rPr lang="en-US" dirty="0" err="1"/>
              <a:t>poreikį</a:t>
            </a:r>
            <a:endParaRPr lang="en-US" dirty="0"/>
          </a:p>
          <a:p>
            <a:pPr lvl="0"/>
            <a:r>
              <a:rPr lang="en-US" dirty="0" err="1"/>
              <a:t>Suderinamumas</a:t>
            </a:r>
            <a:endParaRPr lang="en-US" dirty="0"/>
          </a:p>
          <a:p>
            <a:pPr lvl="0"/>
            <a:r>
              <a:rPr lang="en-US" dirty="0" err="1"/>
              <a:t>Saugumas</a:t>
            </a:r>
            <a:endParaRPr lang="en-US" dirty="0"/>
          </a:p>
          <a:p>
            <a:pPr lvl="0"/>
            <a:r>
              <a:rPr lang="en-US" dirty="0" err="1"/>
              <a:t>Analitika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dirbtinis</a:t>
            </a:r>
            <a:r>
              <a:rPr lang="en-US" dirty="0"/>
              <a:t> </a:t>
            </a:r>
            <a:r>
              <a:rPr lang="en-US" dirty="0" err="1"/>
              <a:t>intelektas</a:t>
            </a:r>
            <a:endParaRPr lang="en-US" dirty="0"/>
          </a:p>
          <a:p>
            <a:pPr lvl="0"/>
            <a:r>
              <a:rPr lang="en-US" dirty="0" err="1"/>
              <a:t>Operatyvumas</a:t>
            </a:r>
            <a:endParaRPr lang="en-US" dirty="0"/>
          </a:p>
          <a:p>
            <a:pPr lvl="0"/>
            <a:r>
              <a:rPr lang="en-US" dirty="0" err="1"/>
              <a:t>Suderinamumas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err="1"/>
              <a:t>Analitika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dirbtinis</a:t>
            </a:r>
            <a:r>
              <a:rPr lang="en-US" dirty="0"/>
              <a:t> </a:t>
            </a:r>
            <a:r>
              <a:rPr lang="en-US" dirty="0" err="1"/>
              <a:t>intelektas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err="1"/>
              <a:t>Operatyvumas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err="1"/>
              <a:t>Funkcionalumo</a:t>
            </a:r>
            <a:r>
              <a:rPr lang="en-US" dirty="0"/>
              <a:t> </a:t>
            </a:r>
            <a:r>
              <a:rPr lang="en-US" dirty="0" err="1"/>
              <a:t>plėtra</a:t>
            </a:r>
            <a:r>
              <a:rPr lang="en-US" dirty="0"/>
              <a:t> </a:t>
            </a:r>
            <a:r>
              <a:rPr lang="en-US" dirty="0" err="1"/>
              <a:t>pagal</a:t>
            </a:r>
            <a:r>
              <a:rPr lang="en-US" dirty="0"/>
              <a:t> </a:t>
            </a:r>
            <a:r>
              <a:rPr lang="en-US" dirty="0" err="1"/>
              <a:t>poreikį</a:t>
            </a:r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Saugumas</a:t>
            </a:r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9515069B-AD72-2AAC-254F-CDC11DEFC0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3B1082-7523-798A-1D56-3473DF0ECEB8}"/>
              </a:ext>
            </a:extLst>
          </p:cNvPr>
          <p:cNvCxnSpPr/>
          <p:nvPr userDrawn="1"/>
        </p:nvCxnSpPr>
        <p:spPr>
          <a:xfrm>
            <a:off x="381000" y="1293557"/>
            <a:ext cx="11430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B7DD9B4-1A45-0A4B-7EC2-CF6D6AB3E318}"/>
              </a:ext>
            </a:extLst>
          </p:cNvPr>
          <p:cNvSpPr/>
          <p:nvPr userDrawn="1"/>
        </p:nvSpPr>
        <p:spPr>
          <a:xfrm>
            <a:off x="486261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65D68E-E176-F7A9-308F-A566F4C79591}"/>
              </a:ext>
            </a:extLst>
          </p:cNvPr>
          <p:cNvSpPr/>
          <p:nvPr userDrawn="1"/>
        </p:nvSpPr>
        <p:spPr>
          <a:xfrm>
            <a:off x="646410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D0CDFFB-FB4B-5092-712A-ABAF77A27C4B}"/>
              </a:ext>
            </a:extLst>
          </p:cNvPr>
          <p:cNvSpPr/>
          <p:nvPr userDrawn="1"/>
        </p:nvSpPr>
        <p:spPr>
          <a:xfrm>
            <a:off x="863386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1865400-AE31-8EB8-8539-FCD48AA34976}"/>
              </a:ext>
            </a:extLst>
          </p:cNvPr>
          <p:cNvSpPr/>
          <p:nvPr userDrawn="1"/>
        </p:nvSpPr>
        <p:spPr>
          <a:xfrm>
            <a:off x="1199183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50415D-DF3F-72C8-F685-94E98A735E14}"/>
              </a:ext>
            </a:extLst>
          </p:cNvPr>
          <p:cNvSpPr/>
          <p:nvPr userDrawn="1"/>
        </p:nvSpPr>
        <p:spPr>
          <a:xfrm>
            <a:off x="1705461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7996712-F233-7B2F-9738-EFB4B41FF358}"/>
              </a:ext>
            </a:extLst>
          </p:cNvPr>
          <p:cNvSpPr/>
          <p:nvPr userDrawn="1"/>
        </p:nvSpPr>
        <p:spPr>
          <a:xfrm>
            <a:off x="2495874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4194D4-2CE6-4A9F-D995-E6F29A10FAD3}"/>
              </a:ext>
            </a:extLst>
          </p:cNvPr>
          <p:cNvSpPr/>
          <p:nvPr userDrawn="1"/>
        </p:nvSpPr>
        <p:spPr>
          <a:xfrm>
            <a:off x="3420607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1BD8DF8-876A-005A-7AD5-4AC45B77A859}"/>
              </a:ext>
            </a:extLst>
          </p:cNvPr>
          <p:cNvSpPr/>
          <p:nvPr userDrawn="1"/>
        </p:nvSpPr>
        <p:spPr>
          <a:xfrm>
            <a:off x="4810286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D2BC68B-38C2-826B-9777-AAD327C98DD1}"/>
              </a:ext>
            </a:extLst>
          </p:cNvPr>
          <p:cNvSpPr/>
          <p:nvPr userDrawn="1"/>
        </p:nvSpPr>
        <p:spPr>
          <a:xfrm rot="10800000">
            <a:off x="11639002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FA5CF00-AC5E-7DB5-1921-5BA2A3EBA4D9}"/>
              </a:ext>
            </a:extLst>
          </p:cNvPr>
          <p:cNvSpPr/>
          <p:nvPr userDrawn="1"/>
        </p:nvSpPr>
        <p:spPr>
          <a:xfrm rot="10800000">
            <a:off x="7314977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86D7DD9-2013-C83B-A07D-5D41C6CB28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39" y="6079776"/>
            <a:ext cx="2084119" cy="68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2173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734938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WOW effect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2772982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OPEX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7" y="3059416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0B21310E-C3BD-B3E2-12F2-C6A9564CEB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61968" y="1944717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EB745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-2%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63578D4-E4D9-2489-6AB9-0C2785E1CE88}"/>
              </a:ext>
            </a:extLst>
          </p:cNvPr>
          <p:cNvSpPr/>
          <p:nvPr userDrawn="1"/>
        </p:nvSpPr>
        <p:spPr>
          <a:xfrm>
            <a:off x="7928535" y="1734938"/>
            <a:ext cx="3882465" cy="4178193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C098976-7A8B-E7C4-4BA6-C8770B96527A}"/>
              </a:ext>
            </a:extLst>
          </p:cNvPr>
          <p:cNvSpPr/>
          <p:nvPr userDrawn="1"/>
        </p:nvSpPr>
        <p:spPr>
          <a:xfrm>
            <a:off x="380999" y="3999673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EE325665-E6A3-4CBF-9013-9651ED8A32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1921" y="5037717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36584848-7159-A8E6-E81E-6BE756624AF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3457" y="5324151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9EBEB0BF-784D-614E-633C-71F5064A654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461968" y="4209452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EB745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2720FE-979D-88CE-104C-A1028C599087}"/>
              </a:ext>
            </a:extLst>
          </p:cNvPr>
          <p:cNvSpPr/>
          <p:nvPr userDrawn="1"/>
        </p:nvSpPr>
        <p:spPr>
          <a:xfrm>
            <a:off x="4155557" y="1734938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637CB9CB-E6C5-964E-3FF7-B69FF867CED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26479" y="2772982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Burning quality</a:t>
            </a:r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EA30D61A-1FBE-9614-4811-339F7A42BC6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18015" y="3059416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D1A1005A-EFA7-D9AE-0CB1-DFFBFBB464B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36526" y="1944717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EB745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F337D8F-0DB4-BE5E-7FA1-DC2346B8E262}"/>
              </a:ext>
            </a:extLst>
          </p:cNvPr>
          <p:cNvSpPr/>
          <p:nvPr userDrawn="1"/>
        </p:nvSpPr>
        <p:spPr>
          <a:xfrm>
            <a:off x="4155557" y="3999673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F2C5BDAD-09DF-5814-29A4-177945CEE53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26479" y="5037717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Electricity production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C01EFB0E-062F-8297-156E-8D2E69F048C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18015" y="5324151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C87D59E6-D26A-AC9D-4D73-DC80FA7651B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36526" y="4209452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EB745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978413AE-C9DE-E5E4-AB77-E89B5BEECBE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04142" y="4671533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What is your potential?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7AB20E7-03FC-327F-D41F-00DBA96C0D5C}"/>
              </a:ext>
            </a:extLst>
          </p:cNvPr>
          <p:cNvSpPr/>
          <p:nvPr userDrawn="1"/>
        </p:nvSpPr>
        <p:spPr>
          <a:xfrm>
            <a:off x="8958828" y="2553984"/>
            <a:ext cx="1827024" cy="1827024"/>
          </a:xfrm>
          <a:prstGeom prst="ellipse">
            <a:avLst/>
          </a:prstGeom>
          <a:solidFill>
            <a:srgbClr val="EB74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BBD66"/>
              </a:solidFill>
            </a:endParaRPr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112FB836-3C4C-19E7-6E8C-5BF4395B4E6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233481" y="3158253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? %</a:t>
            </a: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F669BB2-0C02-B5B0-58FF-F22E2C098E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39" y="6079776"/>
            <a:ext cx="2084119" cy="68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4243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734938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BBD6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WOW effect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2772982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OPEX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7" y="3059416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0B21310E-C3BD-B3E2-12F2-C6A9564CEB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61968" y="1944717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EB745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-2%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63578D4-E4D9-2489-6AB9-0C2785E1CE88}"/>
              </a:ext>
            </a:extLst>
          </p:cNvPr>
          <p:cNvSpPr/>
          <p:nvPr userDrawn="1"/>
        </p:nvSpPr>
        <p:spPr>
          <a:xfrm>
            <a:off x="7928535" y="1734938"/>
            <a:ext cx="3882465" cy="4178193"/>
          </a:xfrm>
          <a:prstGeom prst="rect">
            <a:avLst/>
          </a:prstGeom>
          <a:solidFill>
            <a:srgbClr val="EB74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C098976-7A8B-E7C4-4BA6-C8770B96527A}"/>
              </a:ext>
            </a:extLst>
          </p:cNvPr>
          <p:cNvSpPr/>
          <p:nvPr userDrawn="1"/>
        </p:nvSpPr>
        <p:spPr>
          <a:xfrm>
            <a:off x="380999" y="3999673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EE325665-E6A3-4CBF-9013-9651ED8A32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1921" y="5037717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36584848-7159-A8E6-E81E-6BE756624AF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3457" y="5324151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9EBEB0BF-784D-614E-633C-71F5064A654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461968" y="4209452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EB745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2720FE-979D-88CE-104C-A1028C599087}"/>
              </a:ext>
            </a:extLst>
          </p:cNvPr>
          <p:cNvSpPr/>
          <p:nvPr userDrawn="1"/>
        </p:nvSpPr>
        <p:spPr>
          <a:xfrm>
            <a:off x="4155557" y="1734938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637CB9CB-E6C5-964E-3FF7-B69FF867CED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26479" y="2772982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Burning quality</a:t>
            </a:r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EA30D61A-1FBE-9614-4811-339F7A42BC6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18015" y="3059416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D1A1005A-EFA7-D9AE-0CB1-DFFBFBB464B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36526" y="1944717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EB745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F337D8F-0DB4-BE5E-7FA1-DC2346B8E262}"/>
              </a:ext>
            </a:extLst>
          </p:cNvPr>
          <p:cNvSpPr/>
          <p:nvPr userDrawn="1"/>
        </p:nvSpPr>
        <p:spPr>
          <a:xfrm>
            <a:off x="4155557" y="3999673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F2C5BDAD-09DF-5814-29A4-177945CEE53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26479" y="5037717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Electricity production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C01EFB0E-062F-8297-156E-8D2E69F048C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18015" y="5324151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C87D59E6-D26A-AC9D-4D73-DC80FA7651B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36526" y="4209452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EB745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978413AE-C9DE-E5E4-AB77-E89B5BEECBE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04142" y="4671533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What is your potential?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7AB20E7-03FC-327F-D41F-00DBA96C0D5C}"/>
              </a:ext>
            </a:extLst>
          </p:cNvPr>
          <p:cNvSpPr/>
          <p:nvPr userDrawn="1"/>
        </p:nvSpPr>
        <p:spPr>
          <a:xfrm>
            <a:off x="8958828" y="2553984"/>
            <a:ext cx="1827024" cy="1827024"/>
          </a:xfrm>
          <a:prstGeom prst="ellipse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112FB836-3C4C-19E7-6E8C-5BF4395B4E6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233481" y="3158253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? %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001DBB9-3A86-FF18-D805-9379C74ECE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39" y="6079776"/>
            <a:ext cx="2084119" cy="68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5151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416A075-970F-1176-E598-B00CC50A5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3C8BDE9-5562-A99F-A258-22950517F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60449"/>
            <a:ext cx="3442855" cy="4692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AB44F95-1D10-A218-BD2A-C59CB2149681}"/>
              </a:ext>
            </a:extLst>
          </p:cNvPr>
          <p:cNvSpPr/>
          <p:nvPr userDrawn="1"/>
        </p:nvSpPr>
        <p:spPr>
          <a:xfrm>
            <a:off x="4047893" y="1360449"/>
            <a:ext cx="7763107" cy="4692946"/>
          </a:xfrm>
          <a:prstGeom prst="roundRect">
            <a:avLst>
              <a:gd name="adj" fmla="val 14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A245E95-C39C-84AA-C009-E5A98DA20D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39" y="6079776"/>
            <a:ext cx="2084119" cy="68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5088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416A075-970F-1176-E598-B00CC50A5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AB44F95-1D10-A218-BD2A-C59CB2149681}"/>
              </a:ext>
            </a:extLst>
          </p:cNvPr>
          <p:cNvSpPr/>
          <p:nvPr userDrawn="1"/>
        </p:nvSpPr>
        <p:spPr>
          <a:xfrm>
            <a:off x="381001" y="1360449"/>
            <a:ext cx="11430000" cy="4692946"/>
          </a:xfrm>
          <a:prstGeom prst="roundRect">
            <a:avLst>
              <a:gd name="adj" fmla="val 14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577A4E6-4859-4142-6F5F-8254B4DBA6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39" y="6079776"/>
            <a:ext cx="2084119" cy="68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8742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416A075-970F-1176-E598-B00CC50A5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AB44F95-1D10-A218-BD2A-C59CB2149681}"/>
              </a:ext>
            </a:extLst>
          </p:cNvPr>
          <p:cNvSpPr/>
          <p:nvPr userDrawn="1"/>
        </p:nvSpPr>
        <p:spPr>
          <a:xfrm>
            <a:off x="381001" y="353291"/>
            <a:ext cx="11430000" cy="5700104"/>
          </a:xfrm>
          <a:prstGeom prst="roundRect">
            <a:avLst>
              <a:gd name="adj" fmla="val 11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4426B57-CD9D-0C5B-6E02-DE0E686DB5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39" y="6079776"/>
            <a:ext cx="2084119" cy="68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50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Dry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AA317B-2A65-EFE9-2852-7714DEE99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2400" y="916589"/>
            <a:ext cx="5301344" cy="5096942"/>
          </a:xfrm>
        </p:spPr>
        <p:txBody>
          <a:bodyPr anchor="ctr" anchorCtr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C361F4-DE44-67A3-A095-61F2F6963688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EA74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4BE16E-F354-94D3-5934-3EC99FE32B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658" y="1169497"/>
            <a:ext cx="4434682" cy="5288982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B6ABFB4-2381-3132-CB49-961EF10923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4868" y="54345"/>
            <a:ext cx="3916811" cy="128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5126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Dry +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304" y="4111632"/>
            <a:ext cx="5301344" cy="10066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Name Surname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EF6F26C7-71AA-316D-EF64-924EDE605C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6304" y="5362695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5504B70-124F-6F9B-4E88-F486F269AF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6304" y="5810331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B7E2DAD-56A6-BAD7-AC91-61D8C036C1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6304" y="6255279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FAA434-5A8E-C028-42FE-6CD1DDCB8EBB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EA74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6ED2A8-8185-E871-99E9-19454BAA09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658" y="1169497"/>
            <a:ext cx="4434682" cy="5288982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4D61C0D-DEC5-5B6B-9BA4-45D412C228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4868" y="54345"/>
            <a:ext cx="3916811" cy="128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033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Dry Illustration">
    <p:bg>
      <p:bgPr>
        <a:solidFill>
          <a:srgbClr val="EB7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676670D-6F12-1B0F-8CA8-67FB8A90B0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4184" y="2722204"/>
            <a:ext cx="3916811" cy="12838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EB9AF3-D56E-32C2-4FBE-9DDC413BA0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9091" y="558859"/>
            <a:ext cx="4813086" cy="574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2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Visual">
    <p:bg>
      <p:bgPr>
        <a:solidFill>
          <a:srgbClr val="007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205FF-BB06-C4E5-3CB6-88162446B1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820" y="4828144"/>
            <a:ext cx="11260360" cy="1722702"/>
          </a:xfrm>
        </p:spPr>
        <p:txBody>
          <a:bodyPr anchor="b" anchorCtr="0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Long Title Text</a:t>
            </a:r>
            <a:br>
              <a:rPr lang="en-US" dirty="0"/>
            </a:br>
            <a:r>
              <a:rPr lang="en-US" dirty="0"/>
              <a:t>in 2 Lines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32316C2-9C7C-5C47-50E9-28FB69FEC3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7255" y="4826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200">
                <a:solidFill>
                  <a:schemeClr val="tx1">
                    <a:alpha val="60188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A00940D-D662-D1D1-DB91-E70A725D1C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7255" y="7112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200">
                <a:solidFill>
                  <a:schemeClr val="tx1">
                    <a:alpha val="60188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vardenis.pavardenis@dween.com</a:t>
            </a:r>
            <a:endParaRPr lang="en-US" dirty="0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464A279E-EBD3-9CED-1A51-08741B8A84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7255" y="9398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200">
                <a:solidFill>
                  <a:schemeClr val="tx1">
                    <a:alpha val="60188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E040A3-5DE3-9206-3144-34A1C2929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820" y="1469795"/>
            <a:ext cx="11260360" cy="2947305"/>
          </a:xfrm>
          <a:prstGeom prst="rect">
            <a:avLst/>
          </a:prstGeom>
        </p:spPr>
      </p:pic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B3B48B8-A19B-FBE1-7B95-8EA2ABD199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04130" y="482601"/>
            <a:ext cx="4783739" cy="228600"/>
          </a:xfrm>
        </p:spPr>
        <p:txBody>
          <a:bodyPr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>
                    <a:alpha val="60188"/>
                  </a:schemeClr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Presentation by Name Surname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8E49F12-A8A6-1B92-05BF-8F094EEAA4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817" y="46805"/>
            <a:ext cx="2991677" cy="130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71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A678C-76A6-50FB-F183-89B645836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6" name="Slide Number Placeholder 32">
            <a:extLst>
              <a:ext uri="{FF2B5EF4-FFF2-40B4-BE49-F238E27FC236}">
                <a16:creationId xmlns:a16="http://schemas.microsoft.com/office/drawing/2014/main" id="{C8FA1852-FA11-182F-EE61-8F3197C2E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CD58CD7-FA1B-84DF-A7A6-853B7672A8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C82E2BA-882A-387C-8846-397D79636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409" y="6078371"/>
            <a:ext cx="1573706" cy="6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1015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ed">
    <p:bg>
      <p:bgPr>
        <a:solidFill>
          <a:srgbClr val="D955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1C081B1-F609-C950-5748-82B05AC6D827}"/>
              </a:ext>
            </a:extLst>
          </p:cNvPr>
          <p:cNvGrpSpPr/>
          <p:nvPr userDrawn="1"/>
        </p:nvGrpSpPr>
        <p:grpSpPr>
          <a:xfrm>
            <a:off x="381000" y="6427491"/>
            <a:ext cx="11430000" cy="76846"/>
            <a:chOff x="381000" y="6427491"/>
            <a:chExt cx="11430000" cy="7684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A375F44-8B88-6802-BDC2-4CEAC78BFFF9}"/>
                </a:ext>
              </a:extLst>
            </p:cNvPr>
            <p:cNvCxnSpPr/>
            <p:nvPr userDrawn="1"/>
          </p:nvCxnSpPr>
          <p:spPr>
            <a:xfrm>
              <a:off x="381000" y="6461501"/>
              <a:ext cx="11430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5252B37-38AC-D6E9-9387-6B6243425F31}"/>
                </a:ext>
              </a:extLst>
            </p:cNvPr>
            <p:cNvSpPr/>
            <p:nvPr userDrawn="1"/>
          </p:nvSpPr>
          <p:spPr>
            <a:xfrm>
              <a:off x="4862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927ADC2-12F8-59E9-B45B-2C43563DD266}"/>
                </a:ext>
              </a:extLst>
            </p:cNvPr>
            <p:cNvSpPr/>
            <p:nvPr userDrawn="1"/>
          </p:nvSpPr>
          <p:spPr>
            <a:xfrm>
              <a:off x="64641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619496B-1E14-F0E9-6716-7C1C8F1D72C5}"/>
                </a:ext>
              </a:extLst>
            </p:cNvPr>
            <p:cNvSpPr/>
            <p:nvPr userDrawn="1"/>
          </p:nvSpPr>
          <p:spPr>
            <a:xfrm>
              <a:off x="8633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D3C2842-8503-C0B2-8390-065BA59E6133}"/>
                </a:ext>
              </a:extLst>
            </p:cNvPr>
            <p:cNvSpPr/>
            <p:nvPr userDrawn="1"/>
          </p:nvSpPr>
          <p:spPr>
            <a:xfrm>
              <a:off x="119918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81CBAF6-5E2F-45C7-455D-D62699A4F118}"/>
                </a:ext>
              </a:extLst>
            </p:cNvPr>
            <p:cNvSpPr/>
            <p:nvPr userDrawn="1"/>
          </p:nvSpPr>
          <p:spPr>
            <a:xfrm>
              <a:off x="17054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C39032A-21A5-B346-DEE6-326FE82D63C6}"/>
                </a:ext>
              </a:extLst>
            </p:cNvPr>
            <p:cNvSpPr/>
            <p:nvPr userDrawn="1"/>
          </p:nvSpPr>
          <p:spPr>
            <a:xfrm>
              <a:off x="2495874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1E7BA09-508B-890F-5790-820D0C25E7DA}"/>
                </a:ext>
              </a:extLst>
            </p:cNvPr>
            <p:cNvSpPr/>
            <p:nvPr userDrawn="1"/>
          </p:nvSpPr>
          <p:spPr>
            <a:xfrm>
              <a:off x="342060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C781F97-2DEB-C41D-0D8A-D12BAB17AE0C}"/>
                </a:ext>
              </a:extLst>
            </p:cNvPr>
            <p:cNvSpPr/>
            <p:nvPr userDrawn="1"/>
          </p:nvSpPr>
          <p:spPr>
            <a:xfrm>
              <a:off x="48102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9930DF5-7BF0-0157-366D-7C77ACCE0AD8}"/>
                </a:ext>
              </a:extLst>
            </p:cNvPr>
            <p:cNvSpPr/>
            <p:nvPr userDrawn="1"/>
          </p:nvSpPr>
          <p:spPr>
            <a:xfrm rot="10800000">
              <a:off x="116390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F739CA9-7184-40D0-3B66-0A4D64C1FB92}"/>
                </a:ext>
              </a:extLst>
            </p:cNvPr>
            <p:cNvSpPr/>
            <p:nvPr userDrawn="1"/>
          </p:nvSpPr>
          <p:spPr>
            <a:xfrm rot="10800000">
              <a:off x="1147885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65DA9A4-67A6-E44D-3832-C1D5EA5A8F57}"/>
                </a:ext>
              </a:extLst>
            </p:cNvPr>
            <p:cNvSpPr/>
            <p:nvPr userDrawn="1"/>
          </p:nvSpPr>
          <p:spPr>
            <a:xfrm rot="10800000">
              <a:off x="112618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D48EE23-D767-CF05-AFD1-1A6358F00C2D}"/>
                </a:ext>
              </a:extLst>
            </p:cNvPr>
            <p:cNvSpPr/>
            <p:nvPr userDrawn="1"/>
          </p:nvSpPr>
          <p:spPr>
            <a:xfrm rot="10800000">
              <a:off x="1092608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18D5EBA-94AC-5141-C375-7F39A191BBE6}"/>
                </a:ext>
              </a:extLst>
            </p:cNvPr>
            <p:cNvSpPr/>
            <p:nvPr userDrawn="1"/>
          </p:nvSpPr>
          <p:spPr>
            <a:xfrm rot="10800000">
              <a:off x="104198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C86A79A-F341-CC1C-5CBD-F852CC3271A5}"/>
                </a:ext>
              </a:extLst>
            </p:cNvPr>
            <p:cNvSpPr/>
            <p:nvPr userDrawn="1"/>
          </p:nvSpPr>
          <p:spPr>
            <a:xfrm rot="10800000">
              <a:off x="9629389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D95D91E-4947-1B72-1F24-696A598A989D}"/>
                </a:ext>
              </a:extLst>
            </p:cNvPr>
            <p:cNvSpPr/>
            <p:nvPr userDrawn="1"/>
          </p:nvSpPr>
          <p:spPr>
            <a:xfrm rot="10800000">
              <a:off x="870465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7F8CB69-C9DA-2812-3B6B-57B889807B94}"/>
                </a:ext>
              </a:extLst>
            </p:cNvPr>
            <p:cNvSpPr/>
            <p:nvPr userDrawn="1"/>
          </p:nvSpPr>
          <p:spPr>
            <a:xfrm rot="10800000">
              <a:off x="73149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9205FF-BB06-C4E5-3CB6-88162446B1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45646"/>
            <a:ext cx="9144000" cy="2387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D7A99-CD86-53CF-74FF-14A18E5659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12354"/>
            <a:ext cx="9144000" cy="66054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alpha val="60000"/>
                  </a:schemeClr>
                </a:solidFill>
                <a:latin typeface="Inter Tight Medium" pitchFamily="2" charset="0"/>
                <a:ea typeface="Inter Tight Medium" pitchFamily="2" charset="0"/>
                <a:cs typeface="Inter Tigh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by Name Surname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32316C2-9C7C-5C47-50E9-28FB69FEC3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7255" y="4826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A00940D-D662-D1D1-DB91-E70A725D1C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7255" y="7112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464A279E-EBD3-9CED-1A51-08741B8A84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7255" y="9398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D1FE885-C66C-E4DD-4433-DA904CEB8E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391" y="55422"/>
            <a:ext cx="4104021" cy="12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2113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Visual">
    <p:bg>
      <p:bgPr>
        <a:solidFill>
          <a:srgbClr val="D955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205FF-BB06-C4E5-3CB6-88162446B1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820" y="4828144"/>
            <a:ext cx="11260360" cy="1722702"/>
          </a:xfrm>
        </p:spPr>
        <p:txBody>
          <a:bodyPr anchor="b" anchorCtr="0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Long Title Text</a:t>
            </a:r>
            <a:br>
              <a:rPr lang="en-US" dirty="0"/>
            </a:br>
            <a:r>
              <a:rPr lang="en-US" dirty="0"/>
              <a:t>in 2 Lines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32316C2-9C7C-5C47-50E9-28FB69FEC3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7255" y="4826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200">
                <a:solidFill>
                  <a:schemeClr val="tx1">
                    <a:alpha val="60188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A00940D-D662-D1D1-DB91-E70A725D1C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7255" y="7112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200">
                <a:solidFill>
                  <a:schemeClr val="tx1">
                    <a:alpha val="60188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vardenis.pavardenis@dween.com</a:t>
            </a:r>
            <a:endParaRPr lang="en-US" dirty="0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464A279E-EBD3-9CED-1A51-08741B8A84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7255" y="9398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200">
                <a:solidFill>
                  <a:schemeClr val="tx1">
                    <a:alpha val="60188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E040A3-5DE3-9206-3144-34A1C2929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820" y="1469795"/>
            <a:ext cx="11260360" cy="2947305"/>
          </a:xfrm>
          <a:prstGeom prst="rect">
            <a:avLst/>
          </a:prstGeom>
        </p:spPr>
      </p:pic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B3B48B8-A19B-FBE1-7B95-8EA2ABD199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04130" y="482601"/>
            <a:ext cx="4783739" cy="228600"/>
          </a:xfrm>
        </p:spPr>
        <p:txBody>
          <a:bodyPr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>
                    <a:alpha val="60188"/>
                  </a:schemeClr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Presentation by Name Surname</a:t>
            </a: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8B4C6B7-6F5B-6A02-AC28-911E7260BE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391" y="55422"/>
            <a:ext cx="4104021" cy="12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921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955034D-7362-AD4E-DA1E-0F110ACB06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02" y="6070553"/>
            <a:ext cx="2243439" cy="702537"/>
          </a:xfrm>
          <a:prstGeom prst="rect">
            <a:avLst/>
          </a:prstGeom>
        </p:spPr>
      </p:pic>
      <p:sp>
        <p:nvSpPr>
          <p:cNvPr id="5" name="Slide Number Placeholder 32">
            <a:extLst>
              <a:ext uri="{FF2B5EF4-FFF2-40B4-BE49-F238E27FC236}">
                <a16:creationId xmlns:a16="http://schemas.microsoft.com/office/drawing/2014/main" id="{384C0FD2-8777-2FA4-77A5-C2B04CFF0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F00BD6-1DD3-1DF8-F423-7C84036A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6"/>
            <a:ext cx="10515600" cy="660486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EFE966-8981-D19C-508C-5572904C1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51038"/>
            <a:ext cx="939800" cy="334521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32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  <a:p>
            <a:pPr lvl="0"/>
            <a:r>
              <a:rPr lang="en-US" dirty="0"/>
              <a:t>02</a:t>
            </a:r>
          </a:p>
          <a:p>
            <a:pPr lvl="0"/>
            <a:r>
              <a:rPr lang="en-US" dirty="0"/>
              <a:t>03</a:t>
            </a:r>
          </a:p>
          <a:p>
            <a:pPr lvl="0"/>
            <a:r>
              <a:rPr lang="en-US" dirty="0"/>
              <a:t>04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6539723-74B3-5552-4FCD-F335202DE23B}"/>
              </a:ext>
            </a:extLst>
          </p:cNvPr>
          <p:cNvCxnSpPr/>
          <p:nvPr userDrawn="1"/>
        </p:nvCxnSpPr>
        <p:spPr>
          <a:xfrm>
            <a:off x="381000" y="1295400"/>
            <a:ext cx="11430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4EECC4A3-A98F-3BA1-D8E6-F525B189E488}"/>
              </a:ext>
            </a:extLst>
          </p:cNvPr>
          <p:cNvSpPr/>
          <p:nvPr userDrawn="1"/>
        </p:nvSpPr>
        <p:spPr>
          <a:xfrm>
            <a:off x="723900" y="1261390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BB23294E-B6E9-7E8E-3AB0-838FDC02F4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4100" y="1951038"/>
            <a:ext cx="5676900" cy="3345211"/>
          </a:xfrm>
        </p:spPr>
        <p:txBody>
          <a:bodyPr wrap="square">
            <a:normAutofit/>
          </a:bodyPr>
          <a:lstStyle>
            <a:lvl1pPr marL="0" indent="0">
              <a:lnSpc>
                <a:spcPct val="150000"/>
              </a:lnSpc>
              <a:buNone/>
              <a:defRPr sz="32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About us</a:t>
            </a:r>
          </a:p>
          <a:p>
            <a:pPr lvl="0"/>
            <a:r>
              <a:rPr lang="en-US" dirty="0"/>
              <a:t>Context</a:t>
            </a:r>
          </a:p>
          <a:p>
            <a:pPr lvl="0"/>
            <a:r>
              <a:rPr lang="en-US" dirty="0"/>
              <a:t>Solution</a:t>
            </a:r>
          </a:p>
          <a:p>
            <a:pPr lvl="0"/>
            <a:r>
              <a:rPr lang="en-US" dirty="0"/>
              <a:t>Experience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EE920A-453F-731C-3B20-1CB1D5BE8D07}"/>
              </a:ext>
            </a:extLst>
          </p:cNvPr>
          <p:cNvSpPr/>
          <p:nvPr userDrawn="1"/>
        </p:nvSpPr>
        <p:spPr>
          <a:xfrm>
            <a:off x="6229027" y="125697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2088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CED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D004D2-46FA-DA52-DA0F-3167CBFB4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838" y="1346545"/>
            <a:ext cx="11257483" cy="378425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4B80C88-79E9-6C66-BC1B-255271C566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820" y="5509590"/>
            <a:ext cx="2429780" cy="1041256"/>
          </a:xfrm>
        </p:spPr>
        <p:txBody>
          <a:bodyPr anchor="b" anchorCtr="0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01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1CF2C55-BAB4-1AB9-B079-5077EC996C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521" y="5484046"/>
            <a:ext cx="7035800" cy="10668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60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sz="60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About Us</a:t>
            </a:r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474775A-F81D-51CD-15D1-0112751475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391" y="55422"/>
            <a:ext cx="4104021" cy="12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6113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97A1504-5466-E08E-19D4-1C7CD88C72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8335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AC90DB-1353-B37E-D37F-3C06DE5ED001}"/>
              </a:ext>
            </a:extLst>
          </p:cNvPr>
          <p:cNvSpPr/>
          <p:nvPr userDrawn="1"/>
        </p:nvSpPr>
        <p:spPr>
          <a:xfrm>
            <a:off x="0" y="5984709"/>
            <a:ext cx="12192000" cy="874643"/>
          </a:xfrm>
          <a:prstGeom prst="rect">
            <a:avLst/>
          </a:prstGeom>
          <a:solidFill>
            <a:srgbClr val="D955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C4CF931-5DBA-AC85-EC8B-850E43716E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02" y="6070553"/>
            <a:ext cx="2243439" cy="70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7928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">
    <p:bg>
      <p:bgPr>
        <a:solidFill>
          <a:srgbClr val="D955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6FC48B5-96BD-50DC-5C41-689737765A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390" y="55422"/>
            <a:ext cx="3823786" cy="11974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1CC5935-ABB6-43EF-8E4F-7C6BE5277C71}"/>
              </a:ext>
            </a:extLst>
          </p:cNvPr>
          <p:cNvSpPr/>
          <p:nvPr userDrawn="1"/>
        </p:nvSpPr>
        <p:spPr>
          <a:xfrm>
            <a:off x="3468756" y="0"/>
            <a:ext cx="8723243" cy="6858000"/>
          </a:xfrm>
          <a:prstGeom prst="rect">
            <a:avLst/>
          </a:prstGeom>
          <a:solidFill>
            <a:srgbClr val="CED8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9205FF-BB06-C4E5-3CB6-88162446B1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49486" y="927101"/>
            <a:ext cx="7547258" cy="5003797"/>
          </a:xfrm>
        </p:spPr>
        <p:txBody>
          <a:bodyPr anchor="ctr" anchorCtr="0"/>
          <a:lstStyle>
            <a:lvl1pPr algn="l">
              <a:defRPr sz="6000"/>
            </a:lvl1pPr>
          </a:lstStyle>
          <a:p>
            <a:r>
              <a:rPr lang="en-US" dirty="0"/>
              <a:t>The Leap to the Next Generation of Energy Efficiency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6CCC9C-4DBD-8589-596C-6D668557E5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3937" y="1474962"/>
            <a:ext cx="2532292" cy="486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8407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416A075-970F-1176-E598-B00CC50A5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3C8BDE9-5562-A99F-A258-22950517F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02057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1AC2297-F016-D467-38A1-385F12E46F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02" y="6070553"/>
            <a:ext cx="2243439" cy="70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5165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AA317B-2A65-EFE9-2852-7714DEE99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1702057"/>
            <a:ext cx="5475515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0B04A3-ACB3-2523-A493-A3F2751A57B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5484" y="1702057"/>
            <a:ext cx="5475515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17EF69F-3FB9-51D8-BE8D-D167ED5BCE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02" y="6070553"/>
            <a:ext cx="2243439" cy="70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3384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A53D9D-E1F3-42EE-96A7-8BE602F890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5999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5301344" cy="1286323"/>
          </a:xfrm>
        </p:spPr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AA317B-2A65-EFE9-2852-7714DEE99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2111829"/>
            <a:ext cx="5301344" cy="38317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DDEEE9-0785-0E53-15B3-BCD644F2A5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02" y="6070553"/>
            <a:ext cx="2243439" cy="70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2654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A678C-76A6-50FB-F183-89B645836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6" name="Slide Number Placeholder 32">
            <a:extLst>
              <a:ext uri="{FF2B5EF4-FFF2-40B4-BE49-F238E27FC236}">
                <a16:creationId xmlns:a16="http://schemas.microsoft.com/office/drawing/2014/main" id="{C8FA1852-FA11-182F-EE61-8F3197C2E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CD58CD7-FA1B-84DF-A7A6-853B7672A8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ED10C36-D379-8878-F646-F4514EB1AF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02" y="6070553"/>
            <a:ext cx="2243439" cy="70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4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416A075-970F-1176-E598-B00CC50A5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3C8BDE9-5562-A99F-A258-22950517F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60449"/>
            <a:ext cx="3442855" cy="4692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07E6A94-ACA6-6427-955C-B59426E99E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409" y="6078371"/>
            <a:ext cx="1573706" cy="6879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AB44F95-1D10-A218-BD2A-C59CB2149681}"/>
              </a:ext>
            </a:extLst>
          </p:cNvPr>
          <p:cNvSpPr/>
          <p:nvPr userDrawn="1"/>
        </p:nvSpPr>
        <p:spPr>
          <a:xfrm>
            <a:off x="4047893" y="1360449"/>
            <a:ext cx="7763107" cy="4692946"/>
          </a:xfrm>
          <a:prstGeom prst="roundRect">
            <a:avLst>
              <a:gd name="adj" fmla="val 14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4275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734938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W2E Operational Challenges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6B76A8-99C3-5950-DCC1-C1A5A167B148}"/>
              </a:ext>
            </a:extLst>
          </p:cNvPr>
          <p:cNvSpPr/>
          <p:nvPr userDrawn="1"/>
        </p:nvSpPr>
        <p:spPr>
          <a:xfrm>
            <a:off x="380999" y="1734938"/>
            <a:ext cx="5545668" cy="762209"/>
          </a:xfrm>
          <a:prstGeom prst="rect">
            <a:avLst/>
          </a:prstGeom>
          <a:solidFill>
            <a:srgbClr val="D955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1875427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6" y="2497147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1A0DB2-E32D-93AB-3A43-599DA9F2353E}"/>
              </a:ext>
            </a:extLst>
          </p:cNvPr>
          <p:cNvCxnSpPr>
            <a:cxnSpLocks/>
          </p:cNvCxnSpPr>
          <p:nvPr userDrawn="1"/>
        </p:nvCxnSpPr>
        <p:spPr>
          <a:xfrm>
            <a:off x="380999" y="2497147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E998DC-98B3-7AA7-8B4F-D78131C659DC}"/>
              </a:ext>
            </a:extLst>
          </p:cNvPr>
          <p:cNvSpPr/>
          <p:nvPr userDrawn="1"/>
        </p:nvSpPr>
        <p:spPr>
          <a:xfrm>
            <a:off x="6265267" y="1734938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D4611A-0B50-7846-71A8-5FBEEE82AE63}"/>
              </a:ext>
            </a:extLst>
          </p:cNvPr>
          <p:cNvSpPr/>
          <p:nvPr userDrawn="1"/>
        </p:nvSpPr>
        <p:spPr>
          <a:xfrm>
            <a:off x="6265267" y="1734938"/>
            <a:ext cx="5545668" cy="762209"/>
          </a:xfrm>
          <a:prstGeom prst="rect">
            <a:avLst/>
          </a:prstGeom>
          <a:solidFill>
            <a:srgbClr val="D955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DCE6C1B-786A-C713-E04E-822E44578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6189" y="1875427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D94329E-0057-0286-363D-F8D405854F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7724" y="2497147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9A419E-3EAF-22CF-62D7-33D3E7079286}"/>
              </a:ext>
            </a:extLst>
          </p:cNvPr>
          <p:cNvCxnSpPr>
            <a:cxnSpLocks/>
          </p:cNvCxnSpPr>
          <p:nvPr userDrawn="1"/>
        </p:nvCxnSpPr>
        <p:spPr>
          <a:xfrm>
            <a:off x="6265267" y="2497147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98FA42B-828F-3015-3D69-FEDCEE1A5955}"/>
              </a:ext>
            </a:extLst>
          </p:cNvPr>
          <p:cNvSpPr/>
          <p:nvPr userDrawn="1"/>
        </p:nvSpPr>
        <p:spPr>
          <a:xfrm>
            <a:off x="380999" y="399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F0B248-6289-E161-043F-B314CAC6C5E1}"/>
              </a:ext>
            </a:extLst>
          </p:cNvPr>
          <p:cNvSpPr/>
          <p:nvPr userDrawn="1"/>
        </p:nvSpPr>
        <p:spPr>
          <a:xfrm>
            <a:off x="380999" y="3996507"/>
            <a:ext cx="5545668" cy="762209"/>
          </a:xfrm>
          <a:prstGeom prst="rect">
            <a:avLst/>
          </a:prstGeom>
          <a:solidFill>
            <a:srgbClr val="D955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DBF9B056-32CF-7F0F-BC8E-4F8E689808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1921" y="413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6588EC2-87BA-99C8-C1E4-6A8D59D0E9B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3456" y="475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A2933F-9AB3-204F-7B01-EF203C3E4736}"/>
              </a:ext>
            </a:extLst>
          </p:cNvPr>
          <p:cNvCxnSpPr>
            <a:cxnSpLocks/>
          </p:cNvCxnSpPr>
          <p:nvPr userDrawn="1"/>
        </p:nvCxnSpPr>
        <p:spPr>
          <a:xfrm>
            <a:off x="380999" y="4758716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8E206AD-EA87-6761-EE83-B54E5A674B1A}"/>
              </a:ext>
            </a:extLst>
          </p:cNvPr>
          <p:cNvSpPr/>
          <p:nvPr userDrawn="1"/>
        </p:nvSpPr>
        <p:spPr>
          <a:xfrm>
            <a:off x="6265267" y="399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74AFC6-9A80-CFC5-273D-A366CC2DFD91}"/>
              </a:ext>
            </a:extLst>
          </p:cNvPr>
          <p:cNvSpPr/>
          <p:nvPr userDrawn="1"/>
        </p:nvSpPr>
        <p:spPr>
          <a:xfrm>
            <a:off x="6265267" y="3996507"/>
            <a:ext cx="5545668" cy="762209"/>
          </a:xfrm>
          <a:prstGeom prst="rect">
            <a:avLst/>
          </a:prstGeom>
          <a:solidFill>
            <a:srgbClr val="D955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ADCF5088-EFD6-8E5B-2FD1-E52FA2DC27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36189" y="413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C7117EE-0F19-64FD-33CA-B96FD16E171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27724" y="475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E7F29BA-5FF5-7E78-A0AC-3DAF1DC3A32D}"/>
              </a:ext>
            </a:extLst>
          </p:cNvPr>
          <p:cNvCxnSpPr>
            <a:cxnSpLocks/>
          </p:cNvCxnSpPr>
          <p:nvPr userDrawn="1"/>
        </p:nvCxnSpPr>
        <p:spPr>
          <a:xfrm>
            <a:off x="6265267" y="4758716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DAD18D7-EFDF-3373-01AA-FF30880EFA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02" y="6070553"/>
            <a:ext cx="2243439" cy="70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0847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734938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W2E Operational Challenges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1875427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6" y="2497147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1A0DB2-E32D-93AB-3A43-599DA9F2353E}"/>
              </a:ext>
            </a:extLst>
          </p:cNvPr>
          <p:cNvCxnSpPr>
            <a:cxnSpLocks/>
          </p:cNvCxnSpPr>
          <p:nvPr userDrawn="1"/>
        </p:nvCxnSpPr>
        <p:spPr>
          <a:xfrm>
            <a:off x="643456" y="2497147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E998DC-98B3-7AA7-8B4F-D78131C659DC}"/>
              </a:ext>
            </a:extLst>
          </p:cNvPr>
          <p:cNvSpPr/>
          <p:nvPr userDrawn="1"/>
        </p:nvSpPr>
        <p:spPr>
          <a:xfrm>
            <a:off x="6265267" y="1734938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DCE6C1B-786A-C713-E04E-822E44578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6189" y="1875427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D94329E-0057-0286-363D-F8D405854F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7724" y="2497147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8FA42B-828F-3015-3D69-FEDCEE1A5955}"/>
              </a:ext>
            </a:extLst>
          </p:cNvPr>
          <p:cNvSpPr/>
          <p:nvPr userDrawn="1"/>
        </p:nvSpPr>
        <p:spPr>
          <a:xfrm>
            <a:off x="380999" y="399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DBF9B056-32CF-7F0F-BC8E-4F8E689808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1921" y="413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6588EC2-87BA-99C8-C1E4-6A8D59D0E9B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3456" y="475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E206AD-EA87-6761-EE83-B54E5A674B1A}"/>
              </a:ext>
            </a:extLst>
          </p:cNvPr>
          <p:cNvSpPr/>
          <p:nvPr userDrawn="1"/>
        </p:nvSpPr>
        <p:spPr>
          <a:xfrm>
            <a:off x="6265267" y="399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ADCF5088-EFD6-8E5B-2FD1-E52FA2DC27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36189" y="413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C7117EE-0F19-64FD-33CA-B96FD16E171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27724" y="475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BD67A3-BA1C-5F02-35CA-8E03D0619585}"/>
              </a:ext>
            </a:extLst>
          </p:cNvPr>
          <p:cNvCxnSpPr>
            <a:cxnSpLocks/>
          </p:cNvCxnSpPr>
          <p:nvPr userDrawn="1"/>
        </p:nvCxnSpPr>
        <p:spPr>
          <a:xfrm>
            <a:off x="6520745" y="2497147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2DC631-1C3C-5565-48A8-399C10EDB6ED}"/>
              </a:ext>
            </a:extLst>
          </p:cNvPr>
          <p:cNvCxnSpPr>
            <a:cxnSpLocks/>
          </p:cNvCxnSpPr>
          <p:nvPr userDrawn="1"/>
        </p:nvCxnSpPr>
        <p:spPr>
          <a:xfrm>
            <a:off x="643456" y="4751737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5F2BE67-99CB-D7BC-EC8D-37CAF4ADB167}"/>
              </a:ext>
            </a:extLst>
          </p:cNvPr>
          <p:cNvCxnSpPr>
            <a:cxnSpLocks/>
          </p:cNvCxnSpPr>
          <p:nvPr userDrawn="1"/>
        </p:nvCxnSpPr>
        <p:spPr>
          <a:xfrm>
            <a:off x="6520745" y="4751737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A1EE89A-96A3-D340-5073-9345F8770B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02" y="6070553"/>
            <a:ext cx="2243439" cy="70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6944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35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Value Chain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535BFB-E45E-90E8-6FD7-14BFD6873BC7}"/>
              </a:ext>
            </a:extLst>
          </p:cNvPr>
          <p:cNvSpPr/>
          <p:nvPr userDrawn="1"/>
        </p:nvSpPr>
        <p:spPr>
          <a:xfrm>
            <a:off x="380999" y="1356498"/>
            <a:ext cx="5545668" cy="762209"/>
          </a:xfrm>
          <a:prstGeom prst="rect">
            <a:avLst/>
          </a:prstGeom>
          <a:solidFill>
            <a:srgbClr val="D955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149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Balance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6" y="211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/>
              <a:t>Balance = Income – Expenses</a:t>
            </a:r>
          </a:p>
          <a:p>
            <a:pPr lvl="0"/>
            <a:r>
              <a:rPr lang="en-US" dirty="0"/>
              <a:t>Strongly dependent on market behavior and operational excellence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1A0DB2-E32D-93AB-3A43-599DA9F2353E}"/>
              </a:ext>
            </a:extLst>
          </p:cNvPr>
          <p:cNvCxnSpPr>
            <a:cxnSpLocks/>
          </p:cNvCxnSpPr>
          <p:nvPr userDrawn="1"/>
        </p:nvCxnSpPr>
        <p:spPr>
          <a:xfrm>
            <a:off x="380999" y="2118716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E998DC-98B3-7AA7-8B4F-D78131C659DC}"/>
              </a:ext>
            </a:extLst>
          </p:cNvPr>
          <p:cNvSpPr/>
          <p:nvPr userDrawn="1"/>
        </p:nvSpPr>
        <p:spPr>
          <a:xfrm>
            <a:off x="6265267" y="135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886F7-8C87-4E4B-DC71-9DCF9CE7DD24}"/>
              </a:ext>
            </a:extLst>
          </p:cNvPr>
          <p:cNvSpPr/>
          <p:nvPr userDrawn="1"/>
        </p:nvSpPr>
        <p:spPr>
          <a:xfrm>
            <a:off x="6265267" y="1356498"/>
            <a:ext cx="5545668" cy="762209"/>
          </a:xfrm>
          <a:prstGeom prst="rect">
            <a:avLst/>
          </a:prstGeom>
          <a:solidFill>
            <a:srgbClr val="D955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DCE6C1B-786A-C713-E04E-822E44578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6189" y="149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KPI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D94329E-0057-0286-363D-F8D405854F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7724" y="211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l-GR" dirty="0"/>
              <a:t>Δ </a:t>
            </a:r>
            <a:r>
              <a:rPr lang="en-US" dirty="0"/>
              <a:t>Balance = Actual – Predicted</a:t>
            </a:r>
          </a:p>
          <a:p>
            <a:pPr lvl="0"/>
            <a:r>
              <a:rPr lang="en-US" dirty="0"/>
              <a:t>Good prediction means good planning</a:t>
            </a:r>
          </a:p>
          <a:p>
            <a:pPr lvl="0"/>
            <a:r>
              <a:rPr lang="en-US" dirty="0"/>
              <a:t>Positive </a:t>
            </a:r>
            <a:r>
              <a:rPr lang="el-GR" dirty="0"/>
              <a:t>Δ </a:t>
            </a:r>
            <a:r>
              <a:rPr lang="en-US" dirty="0"/>
              <a:t>Balance means excellent operation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BD67A3-BA1C-5F02-35CA-8E03D0619585}"/>
              </a:ext>
            </a:extLst>
          </p:cNvPr>
          <p:cNvCxnSpPr>
            <a:cxnSpLocks/>
          </p:cNvCxnSpPr>
          <p:nvPr userDrawn="1"/>
        </p:nvCxnSpPr>
        <p:spPr>
          <a:xfrm>
            <a:off x="6265267" y="2118716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88468-C556-0948-7F75-AFD4A670063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81000" y="3429000"/>
            <a:ext cx="11430000" cy="2614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FAF2D5D-947A-9215-FB2C-C3A5C13577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02" y="6070553"/>
            <a:ext cx="2243439" cy="70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561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35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Value Chain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149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Balance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6" y="211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/>
              <a:t>Balance = Income – Expenses</a:t>
            </a:r>
          </a:p>
          <a:p>
            <a:pPr lvl="0"/>
            <a:r>
              <a:rPr lang="en-US" dirty="0"/>
              <a:t>Strongly dependent on market behavior and operational excellence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1A0DB2-E32D-93AB-3A43-599DA9F2353E}"/>
              </a:ext>
            </a:extLst>
          </p:cNvPr>
          <p:cNvCxnSpPr>
            <a:cxnSpLocks/>
          </p:cNvCxnSpPr>
          <p:nvPr userDrawn="1"/>
        </p:nvCxnSpPr>
        <p:spPr>
          <a:xfrm>
            <a:off x="643456" y="2118716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E998DC-98B3-7AA7-8B4F-D78131C659DC}"/>
              </a:ext>
            </a:extLst>
          </p:cNvPr>
          <p:cNvSpPr/>
          <p:nvPr userDrawn="1"/>
        </p:nvSpPr>
        <p:spPr>
          <a:xfrm>
            <a:off x="6265267" y="135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DCE6C1B-786A-C713-E04E-822E44578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6189" y="149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KPI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D94329E-0057-0286-363D-F8D405854F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7724" y="211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l-GR" dirty="0"/>
              <a:t>Δ </a:t>
            </a:r>
            <a:r>
              <a:rPr lang="en-US" dirty="0"/>
              <a:t>Balance = Actual – Predicted</a:t>
            </a:r>
          </a:p>
          <a:p>
            <a:pPr lvl="0"/>
            <a:r>
              <a:rPr lang="en-US" dirty="0"/>
              <a:t>Good prediction means good planning</a:t>
            </a:r>
          </a:p>
          <a:p>
            <a:pPr lvl="0"/>
            <a:r>
              <a:rPr lang="en-US" dirty="0"/>
              <a:t>Positive </a:t>
            </a:r>
            <a:r>
              <a:rPr lang="el-GR" dirty="0"/>
              <a:t>Δ </a:t>
            </a:r>
            <a:r>
              <a:rPr lang="en-US" dirty="0"/>
              <a:t>Balance means excellent operation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BD67A3-BA1C-5F02-35CA-8E03D0619585}"/>
              </a:ext>
            </a:extLst>
          </p:cNvPr>
          <p:cNvCxnSpPr>
            <a:cxnSpLocks/>
          </p:cNvCxnSpPr>
          <p:nvPr userDrawn="1"/>
        </p:nvCxnSpPr>
        <p:spPr>
          <a:xfrm>
            <a:off x="6520745" y="2118716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88468-C556-0948-7F75-AFD4A670063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81000" y="3429000"/>
            <a:ext cx="11430000" cy="2614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E4B6F50-16C2-06CA-891C-9F9FCC92E7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02" y="6070553"/>
            <a:ext cx="2243439" cy="70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0251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DBA2D0B-685F-5B2F-C3B1-23DAE27AD7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795" y="3038115"/>
            <a:ext cx="4624997" cy="1448326"/>
          </a:xfrm>
          <a:prstGeom prst="rect">
            <a:avLst/>
          </a:prstGeom>
        </p:spPr>
      </p:pic>
      <p:sp>
        <p:nvSpPr>
          <p:cNvPr id="5" name="Slide Number Placeholder 32">
            <a:extLst>
              <a:ext uri="{FF2B5EF4-FFF2-40B4-BE49-F238E27FC236}">
                <a16:creationId xmlns:a16="http://schemas.microsoft.com/office/drawing/2014/main" id="{384C0FD2-8777-2FA4-77A5-C2B04CFF0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F00BD6-1DD3-1DF8-F423-7C84036A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6"/>
            <a:ext cx="10515600" cy="660486"/>
          </a:xfrm>
        </p:spPr>
        <p:txBody>
          <a:bodyPr/>
          <a:lstStyle/>
          <a:p>
            <a:r>
              <a:rPr lang="en-US" dirty="0"/>
              <a:t>How? Data Collection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EFE966-8981-D19C-508C-5572904C1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1460" y="1767054"/>
            <a:ext cx="247031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DCS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F5B855C9-0E4D-2391-F484-3A35263C6F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1459" y="2579020"/>
            <a:ext cx="274734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Fuel supply, Gate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CD68001-6CB0-F66E-4847-3E8B22C9F5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1459" y="3361322"/>
            <a:ext cx="3283979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Fuel supply / Crane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C4BC62AF-6DFB-1E82-35BC-BC69BB501D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1459" y="4174270"/>
            <a:ext cx="3283979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Fuel gas treatment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AD81EB9-930F-8AEA-9D9C-98BFF1E98E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1459" y="5000333"/>
            <a:ext cx="3283979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Chemical supply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A104EB94-7983-E6A2-9985-22382DD7C5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09143" y="1765332"/>
            <a:ext cx="325805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Nordpool</a:t>
            </a:r>
            <a:r>
              <a:rPr lang="en-US" dirty="0"/>
              <a:t> Day-Ahead price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2D897556-6BA0-9ECD-CD5C-91C042C27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9143" y="2571244"/>
            <a:ext cx="325805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DHN Auction results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A2150E1C-DDFF-5061-2ACA-B20F9F32CA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09142" y="3372957"/>
            <a:ext cx="3258055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Weather forecast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FE71CA92-260A-D2F6-9411-D2C1340819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09142" y="4199651"/>
            <a:ext cx="325805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Emission monitoring system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3F513147-7451-C63F-0F5C-F345598E0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55" y="5012600"/>
            <a:ext cx="3250469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Production plan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F5C00B-2830-FA64-7074-D1DC38DBD1A8}"/>
              </a:ext>
            </a:extLst>
          </p:cNvPr>
          <p:cNvCxnSpPr>
            <a:cxnSpLocks/>
          </p:cNvCxnSpPr>
          <p:nvPr userDrawn="1"/>
        </p:nvCxnSpPr>
        <p:spPr>
          <a:xfrm>
            <a:off x="2299026" y="2540246"/>
            <a:ext cx="92681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1495E5-97E5-25E1-8972-ED941358DA2B}"/>
              </a:ext>
            </a:extLst>
          </p:cNvPr>
          <p:cNvCxnSpPr>
            <a:cxnSpLocks/>
          </p:cNvCxnSpPr>
          <p:nvPr userDrawn="1"/>
        </p:nvCxnSpPr>
        <p:spPr>
          <a:xfrm>
            <a:off x="603438" y="3346158"/>
            <a:ext cx="109637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15CE53-5DDA-CEF5-852B-5DED400EF333}"/>
              </a:ext>
            </a:extLst>
          </p:cNvPr>
          <p:cNvCxnSpPr>
            <a:cxnSpLocks/>
          </p:cNvCxnSpPr>
          <p:nvPr userDrawn="1"/>
        </p:nvCxnSpPr>
        <p:spPr>
          <a:xfrm>
            <a:off x="603438" y="4136571"/>
            <a:ext cx="109637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F47B77-E144-BA87-0220-076B9B25F081}"/>
              </a:ext>
            </a:extLst>
          </p:cNvPr>
          <p:cNvCxnSpPr>
            <a:cxnSpLocks/>
          </p:cNvCxnSpPr>
          <p:nvPr userDrawn="1"/>
        </p:nvCxnSpPr>
        <p:spPr>
          <a:xfrm>
            <a:off x="2244782" y="4950232"/>
            <a:ext cx="932241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BF89A21-1685-14E9-60D2-31BA17D3ACAD}"/>
              </a:ext>
            </a:extLst>
          </p:cNvPr>
          <p:cNvCxnSpPr>
            <a:cxnSpLocks/>
          </p:cNvCxnSpPr>
          <p:nvPr userDrawn="1"/>
        </p:nvCxnSpPr>
        <p:spPr>
          <a:xfrm>
            <a:off x="4850159" y="1734335"/>
            <a:ext cx="6717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AA20FB0-6715-2439-8BB0-B79A80948809}"/>
              </a:ext>
            </a:extLst>
          </p:cNvPr>
          <p:cNvCxnSpPr>
            <a:cxnSpLocks/>
          </p:cNvCxnSpPr>
          <p:nvPr userDrawn="1"/>
        </p:nvCxnSpPr>
        <p:spPr>
          <a:xfrm>
            <a:off x="4850159" y="5771643"/>
            <a:ext cx="6717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44FD8E-8C2A-AF6A-A9C8-8F3EB61BB69D}"/>
              </a:ext>
            </a:extLst>
          </p:cNvPr>
          <p:cNvGrpSpPr/>
          <p:nvPr userDrawn="1"/>
        </p:nvGrpSpPr>
        <p:grpSpPr>
          <a:xfrm>
            <a:off x="4894740" y="2820359"/>
            <a:ext cx="286719" cy="246221"/>
            <a:chOff x="3735692" y="2820359"/>
            <a:chExt cx="286719" cy="24622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4ADD3B4-E9FA-B136-6E99-15AD7A3EB14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EF436F-1C67-EA3D-0ABD-C0AAAC345ED7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E83291-F87B-7A45-1BD3-E217C6957BE7}"/>
              </a:ext>
            </a:extLst>
          </p:cNvPr>
          <p:cNvGrpSpPr/>
          <p:nvPr userDrawn="1"/>
        </p:nvGrpSpPr>
        <p:grpSpPr>
          <a:xfrm>
            <a:off x="4901090" y="2017084"/>
            <a:ext cx="286719" cy="246221"/>
            <a:chOff x="3742042" y="2820359"/>
            <a:chExt cx="286719" cy="24622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D877F34-78A3-E0FA-386B-9FD452F95A7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8301C4-1454-78A9-B86B-CFBA7F5F501E}"/>
                </a:ext>
              </a:extLst>
            </p:cNvPr>
            <p:cNvSpPr txBox="1"/>
            <p:nvPr userDrawn="1"/>
          </p:nvSpPr>
          <p:spPr>
            <a:xfrm>
              <a:off x="374204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2A11CE-3E7E-0BC6-11C6-4EC9744DD716}"/>
              </a:ext>
            </a:extLst>
          </p:cNvPr>
          <p:cNvGrpSpPr/>
          <p:nvPr userDrawn="1"/>
        </p:nvGrpSpPr>
        <p:grpSpPr>
          <a:xfrm>
            <a:off x="4894740" y="3620459"/>
            <a:ext cx="286719" cy="246221"/>
            <a:chOff x="3735692" y="2820359"/>
            <a:chExt cx="286719" cy="24622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552D447-C680-B700-F24D-870E4B775D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5F89A5-945B-2F74-AD77-593C00218E08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C84B5E0-346E-D42A-EDC1-70A97C344D0F}"/>
              </a:ext>
            </a:extLst>
          </p:cNvPr>
          <p:cNvGrpSpPr/>
          <p:nvPr userDrawn="1"/>
        </p:nvGrpSpPr>
        <p:grpSpPr>
          <a:xfrm>
            <a:off x="4888390" y="4430084"/>
            <a:ext cx="286719" cy="246221"/>
            <a:chOff x="3729342" y="2820359"/>
            <a:chExt cx="286719" cy="24622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D21DF0F-1EC5-D9D8-D40D-2DC27BAD75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F34E39-EB62-0AB9-4343-945CBB55C1D8}"/>
                </a:ext>
              </a:extLst>
            </p:cNvPr>
            <p:cNvSpPr txBox="1"/>
            <p:nvPr userDrawn="1"/>
          </p:nvSpPr>
          <p:spPr>
            <a:xfrm>
              <a:off x="372934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0A4178D-A8F3-B6F2-62DA-D729E2A467A0}"/>
              </a:ext>
            </a:extLst>
          </p:cNvPr>
          <p:cNvGrpSpPr/>
          <p:nvPr userDrawn="1"/>
        </p:nvGrpSpPr>
        <p:grpSpPr>
          <a:xfrm>
            <a:off x="4894740" y="5261934"/>
            <a:ext cx="286719" cy="246221"/>
            <a:chOff x="3735692" y="2820359"/>
            <a:chExt cx="286719" cy="24622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CBB598B-EF98-353F-1F15-9452F70E76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DEBDE7B-36B8-5068-A579-B5F4C64EF282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45F93B7-994E-CD0F-1B49-42E0C1A3FB74}"/>
              </a:ext>
            </a:extLst>
          </p:cNvPr>
          <p:cNvGrpSpPr/>
          <p:nvPr userDrawn="1"/>
        </p:nvGrpSpPr>
        <p:grpSpPr>
          <a:xfrm>
            <a:off x="8014991" y="2820359"/>
            <a:ext cx="286719" cy="246221"/>
            <a:chOff x="3739616" y="2820359"/>
            <a:chExt cx="286719" cy="246221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880AA1E-4C60-5EA1-595F-6FF7202EE3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A9D623-78FD-2FDC-7745-7D6CF624E736}"/>
                </a:ext>
              </a:extLst>
            </p:cNvPr>
            <p:cNvSpPr txBox="1"/>
            <p:nvPr userDrawn="1"/>
          </p:nvSpPr>
          <p:spPr>
            <a:xfrm>
              <a:off x="3739616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7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C16C234-F52E-1C93-5648-A92CECDF0CFD}"/>
              </a:ext>
            </a:extLst>
          </p:cNvPr>
          <p:cNvGrpSpPr/>
          <p:nvPr userDrawn="1"/>
        </p:nvGrpSpPr>
        <p:grpSpPr>
          <a:xfrm>
            <a:off x="8009569" y="2017084"/>
            <a:ext cx="286719" cy="246221"/>
            <a:chOff x="3734194" y="2820359"/>
            <a:chExt cx="286719" cy="24622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84A3FCA-C2EE-9CE0-6540-9FF5862A7DE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759271D-03AB-30A7-1DEC-012880E77299}"/>
                </a:ext>
              </a:extLst>
            </p:cNvPr>
            <p:cNvSpPr txBox="1"/>
            <p:nvPr userDrawn="1"/>
          </p:nvSpPr>
          <p:spPr>
            <a:xfrm>
              <a:off x="3734194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6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00EF9FB-1181-FE98-EBC2-B345C8FDC0AB}"/>
              </a:ext>
            </a:extLst>
          </p:cNvPr>
          <p:cNvGrpSpPr/>
          <p:nvPr userDrawn="1"/>
        </p:nvGrpSpPr>
        <p:grpSpPr>
          <a:xfrm>
            <a:off x="8011067" y="3620459"/>
            <a:ext cx="286719" cy="246221"/>
            <a:chOff x="3735692" y="2820359"/>
            <a:chExt cx="286719" cy="246221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AF6C5AB-02CB-BE5A-7E8C-39CDFC3BD3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D1A4C48-B2AE-65AB-E3E2-26ECE4C876F9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47A8DEE-95CF-E024-48AF-4E993468FC59}"/>
              </a:ext>
            </a:extLst>
          </p:cNvPr>
          <p:cNvGrpSpPr/>
          <p:nvPr userDrawn="1"/>
        </p:nvGrpSpPr>
        <p:grpSpPr>
          <a:xfrm>
            <a:off x="8008641" y="4430084"/>
            <a:ext cx="286719" cy="246221"/>
            <a:chOff x="3733266" y="2820359"/>
            <a:chExt cx="286719" cy="246221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812E234-4101-4B00-8B5D-4E25D44D279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B318C38-DAFB-07C4-36DE-6C26C6234905}"/>
                </a:ext>
              </a:extLst>
            </p:cNvPr>
            <p:cNvSpPr txBox="1"/>
            <p:nvPr userDrawn="1"/>
          </p:nvSpPr>
          <p:spPr>
            <a:xfrm>
              <a:off x="3733266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9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34F0B46-FA7F-843A-0D9F-54D8351E9038}"/>
              </a:ext>
            </a:extLst>
          </p:cNvPr>
          <p:cNvGrpSpPr/>
          <p:nvPr userDrawn="1"/>
        </p:nvGrpSpPr>
        <p:grpSpPr>
          <a:xfrm>
            <a:off x="7987523" y="5261934"/>
            <a:ext cx="342348" cy="246221"/>
            <a:chOff x="3712148" y="2820359"/>
            <a:chExt cx="342348" cy="246221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06C1D12-DC38-86B5-9AF0-614538FEB1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77BE009-690C-D977-A28B-7D0CF1F60641}"/>
                </a:ext>
              </a:extLst>
            </p:cNvPr>
            <p:cNvSpPr txBox="1"/>
            <p:nvPr userDrawn="1"/>
          </p:nvSpPr>
          <p:spPr>
            <a:xfrm>
              <a:off x="3712148" y="2820359"/>
              <a:ext cx="3423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10</a:t>
              </a:r>
            </a:p>
          </p:txBody>
        </p:sp>
      </p:grpSp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927ABBF-F66E-7A96-296F-A704D03FEB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02" y="6070553"/>
            <a:ext cx="2243439" cy="70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0557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2">
            <a:extLst>
              <a:ext uri="{FF2B5EF4-FFF2-40B4-BE49-F238E27FC236}">
                <a16:creationId xmlns:a16="http://schemas.microsoft.com/office/drawing/2014/main" id="{384C0FD2-8777-2FA4-77A5-C2B04CFF0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F00BD6-1DD3-1DF8-F423-7C84036A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6"/>
            <a:ext cx="10515600" cy="660486"/>
          </a:xfrm>
        </p:spPr>
        <p:txBody>
          <a:bodyPr/>
          <a:lstStyle/>
          <a:p>
            <a:r>
              <a:rPr lang="en-US" dirty="0"/>
              <a:t>How? Data Analysis and Control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EFE966-8981-D19C-508C-5572904C1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1460" y="1767054"/>
            <a:ext cx="271006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Advance process control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F5B855C9-0E4D-2391-F484-3A35263C6F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1460" y="2579020"/>
            <a:ext cx="270371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Mass and Energy balance (observability)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CD68001-6CB0-F66E-4847-3E8B22C9F5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1459" y="3361322"/>
            <a:ext cx="271006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FGT Chemical reaction efficiency monitoring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C4BC62AF-6DFB-1E82-35BC-BC69BB501D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1460" y="4174270"/>
            <a:ext cx="271006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NOx control, ammonia  dosing 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AD81EB9-930F-8AEA-9D9C-98BFF1E98E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1459" y="5000333"/>
            <a:ext cx="271006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: vibration, surface cleaning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A104EB94-7983-E6A2-9985-22382DD7C5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09144" y="1765332"/>
            <a:ext cx="3258054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Online </a:t>
            </a:r>
            <a:r>
              <a:rPr lang="en-US" dirty="0" err="1"/>
              <a:t>Opex</a:t>
            </a:r>
            <a:r>
              <a:rPr lang="en-US" dirty="0"/>
              <a:t> calculation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2D897556-6BA0-9ECD-CD5C-91C042C27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9143" y="2571244"/>
            <a:ext cx="3258054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Opex</a:t>
            </a:r>
            <a:r>
              <a:rPr lang="en-US" dirty="0"/>
              <a:t> model and Forecast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A2150E1C-DDFF-5061-2ACA-B20F9F32CA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09142" y="3372957"/>
            <a:ext cx="3258055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Chemical supply forecast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FE71CA92-260A-D2F6-9411-D2C1340819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09142" y="4199651"/>
            <a:ext cx="3258055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Set points optimization for Flexibility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3F513147-7451-C63F-0F5C-F345598E0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54" y="5012600"/>
            <a:ext cx="3249351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Automated Bidding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F5C00B-2830-FA64-7074-D1DC38DBD1A8}"/>
              </a:ext>
            </a:extLst>
          </p:cNvPr>
          <p:cNvCxnSpPr>
            <a:cxnSpLocks/>
          </p:cNvCxnSpPr>
          <p:nvPr userDrawn="1"/>
        </p:nvCxnSpPr>
        <p:spPr>
          <a:xfrm>
            <a:off x="2299026" y="2540246"/>
            <a:ext cx="92681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1495E5-97E5-25E1-8972-ED941358DA2B}"/>
              </a:ext>
            </a:extLst>
          </p:cNvPr>
          <p:cNvCxnSpPr>
            <a:cxnSpLocks/>
          </p:cNvCxnSpPr>
          <p:nvPr userDrawn="1"/>
        </p:nvCxnSpPr>
        <p:spPr>
          <a:xfrm>
            <a:off x="603438" y="3346158"/>
            <a:ext cx="109637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15CE53-5DDA-CEF5-852B-5DED400EF333}"/>
              </a:ext>
            </a:extLst>
          </p:cNvPr>
          <p:cNvCxnSpPr>
            <a:cxnSpLocks/>
          </p:cNvCxnSpPr>
          <p:nvPr userDrawn="1"/>
        </p:nvCxnSpPr>
        <p:spPr>
          <a:xfrm>
            <a:off x="603438" y="4136571"/>
            <a:ext cx="109637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F47B77-E144-BA87-0220-076B9B25F081}"/>
              </a:ext>
            </a:extLst>
          </p:cNvPr>
          <p:cNvCxnSpPr>
            <a:cxnSpLocks/>
          </p:cNvCxnSpPr>
          <p:nvPr userDrawn="1"/>
        </p:nvCxnSpPr>
        <p:spPr>
          <a:xfrm>
            <a:off x="2244782" y="4950232"/>
            <a:ext cx="932241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BF89A21-1685-14E9-60D2-31BA17D3ACAD}"/>
              </a:ext>
            </a:extLst>
          </p:cNvPr>
          <p:cNvCxnSpPr>
            <a:cxnSpLocks/>
          </p:cNvCxnSpPr>
          <p:nvPr userDrawn="1"/>
        </p:nvCxnSpPr>
        <p:spPr>
          <a:xfrm>
            <a:off x="4850159" y="1734335"/>
            <a:ext cx="6717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AA20FB0-6715-2439-8BB0-B79A80948809}"/>
              </a:ext>
            </a:extLst>
          </p:cNvPr>
          <p:cNvCxnSpPr>
            <a:cxnSpLocks/>
          </p:cNvCxnSpPr>
          <p:nvPr userDrawn="1"/>
        </p:nvCxnSpPr>
        <p:spPr>
          <a:xfrm>
            <a:off x="4850159" y="5771643"/>
            <a:ext cx="6717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44FD8E-8C2A-AF6A-A9C8-8F3EB61BB69D}"/>
              </a:ext>
            </a:extLst>
          </p:cNvPr>
          <p:cNvGrpSpPr/>
          <p:nvPr userDrawn="1"/>
        </p:nvGrpSpPr>
        <p:grpSpPr>
          <a:xfrm>
            <a:off x="4894740" y="2820359"/>
            <a:ext cx="286719" cy="246221"/>
            <a:chOff x="3735692" y="2820359"/>
            <a:chExt cx="286719" cy="24622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4ADD3B4-E9FA-B136-6E99-15AD7A3EB14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EF436F-1C67-EA3D-0ABD-C0AAAC345ED7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E83291-F87B-7A45-1BD3-E217C6957BE7}"/>
              </a:ext>
            </a:extLst>
          </p:cNvPr>
          <p:cNvGrpSpPr/>
          <p:nvPr userDrawn="1"/>
        </p:nvGrpSpPr>
        <p:grpSpPr>
          <a:xfrm>
            <a:off x="4901090" y="2017084"/>
            <a:ext cx="286719" cy="246221"/>
            <a:chOff x="3742042" y="2820359"/>
            <a:chExt cx="286719" cy="24622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D877F34-78A3-E0FA-386B-9FD452F95A7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8301C4-1454-78A9-B86B-CFBA7F5F501E}"/>
                </a:ext>
              </a:extLst>
            </p:cNvPr>
            <p:cNvSpPr txBox="1"/>
            <p:nvPr userDrawn="1"/>
          </p:nvSpPr>
          <p:spPr>
            <a:xfrm>
              <a:off x="374204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2A11CE-3E7E-0BC6-11C6-4EC9744DD716}"/>
              </a:ext>
            </a:extLst>
          </p:cNvPr>
          <p:cNvGrpSpPr/>
          <p:nvPr userDrawn="1"/>
        </p:nvGrpSpPr>
        <p:grpSpPr>
          <a:xfrm>
            <a:off x="4894740" y="3620459"/>
            <a:ext cx="286719" cy="246221"/>
            <a:chOff x="3735692" y="2820359"/>
            <a:chExt cx="286719" cy="24622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552D447-C680-B700-F24D-870E4B775D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5F89A5-945B-2F74-AD77-593C00218E08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C84B5E0-346E-D42A-EDC1-70A97C344D0F}"/>
              </a:ext>
            </a:extLst>
          </p:cNvPr>
          <p:cNvGrpSpPr/>
          <p:nvPr userDrawn="1"/>
        </p:nvGrpSpPr>
        <p:grpSpPr>
          <a:xfrm>
            <a:off x="4888390" y="4430084"/>
            <a:ext cx="286719" cy="246221"/>
            <a:chOff x="3729342" y="2820359"/>
            <a:chExt cx="286719" cy="24622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D21DF0F-1EC5-D9D8-D40D-2DC27BAD75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F34E39-EB62-0AB9-4343-945CBB55C1D8}"/>
                </a:ext>
              </a:extLst>
            </p:cNvPr>
            <p:cNvSpPr txBox="1"/>
            <p:nvPr userDrawn="1"/>
          </p:nvSpPr>
          <p:spPr>
            <a:xfrm>
              <a:off x="372934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0A4178D-A8F3-B6F2-62DA-D729E2A467A0}"/>
              </a:ext>
            </a:extLst>
          </p:cNvPr>
          <p:cNvGrpSpPr/>
          <p:nvPr userDrawn="1"/>
        </p:nvGrpSpPr>
        <p:grpSpPr>
          <a:xfrm>
            <a:off x="4894740" y="5261934"/>
            <a:ext cx="286719" cy="246221"/>
            <a:chOff x="3735692" y="2820359"/>
            <a:chExt cx="286719" cy="24622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CBB598B-EF98-353F-1F15-9452F70E76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DEBDE7B-36B8-5068-A579-B5F4C64EF282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45F93B7-994E-CD0F-1B49-42E0C1A3FB74}"/>
              </a:ext>
            </a:extLst>
          </p:cNvPr>
          <p:cNvGrpSpPr/>
          <p:nvPr userDrawn="1"/>
        </p:nvGrpSpPr>
        <p:grpSpPr>
          <a:xfrm>
            <a:off x="8014991" y="2820359"/>
            <a:ext cx="286719" cy="246221"/>
            <a:chOff x="3739616" y="2820359"/>
            <a:chExt cx="286719" cy="246221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880AA1E-4C60-5EA1-595F-6FF7202EE3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A9D623-78FD-2FDC-7745-7D6CF624E736}"/>
                </a:ext>
              </a:extLst>
            </p:cNvPr>
            <p:cNvSpPr txBox="1"/>
            <p:nvPr userDrawn="1"/>
          </p:nvSpPr>
          <p:spPr>
            <a:xfrm>
              <a:off x="3739616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7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C16C234-F52E-1C93-5648-A92CECDF0CFD}"/>
              </a:ext>
            </a:extLst>
          </p:cNvPr>
          <p:cNvGrpSpPr/>
          <p:nvPr userDrawn="1"/>
        </p:nvGrpSpPr>
        <p:grpSpPr>
          <a:xfrm>
            <a:off x="8009569" y="2017084"/>
            <a:ext cx="286719" cy="246221"/>
            <a:chOff x="3734194" y="2820359"/>
            <a:chExt cx="286719" cy="24622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84A3FCA-C2EE-9CE0-6540-9FF5862A7DE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759271D-03AB-30A7-1DEC-012880E77299}"/>
                </a:ext>
              </a:extLst>
            </p:cNvPr>
            <p:cNvSpPr txBox="1"/>
            <p:nvPr userDrawn="1"/>
          </p:nvSpPr>
          <p:spPr>
            <a:xfrm>
              <a:off x="3734194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6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00EF9FB-1181-FE98-EBC2-B345C8FDC0AB}"/>
              </a:ext>
            </a:extLst>
          </p:cNvPr>
          <p:cNvGrpSpPr/>
          <p:nvPr userDrawn="1"/>
        </p:nvGrpSpPr>
        <p:grpSpPr>
          <a:xfrm>
            <a:off x="8011067" y="3620459"/>
            <a:ext cx="286719" cy="246221"/>
            <a:chOff x="3735692" y="2820359"/>
            <a:chExt cx="286719" cy="246221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AF6C5AB-02CB-BE5A-7E8C-39CDFC3BD3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D1A4C48-B2AE-65AB-E3E2-26ECE4C876F9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47A8DEE-95CF-E024-48AF-4E993468FC59}"/>
              </a:ext>
            </a:extLst>
          </p:cNvPr>
          <p:cNvGrpSpPr/>
          <p:nvPr userDrawn="1"/>
        </p:nvGrpSpPr>
        <p:grpSpPr>
          <a:xfrm>
            <a:off x="8008641" y="4430084"/>
            <a:ext cx="286719" cy="246221"/>
            <a:chOff x="3733266" y="2820359"/>
            <a:chExt cx="286719" cy="246221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812E234-4101-4B00-8B5D-4E25D44D279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B318C38-DAFB-07C4-36DE-6C26C6234905}"/>
                </a:ext>
              </a:extLst>
            </p:cNvPr>
            <p:cNvSpPr txBox="1"/>
            <p:nvPr userDrawn="1"/>
          </p:nvSpPr>
          <p:spPr>
            <a:xfrm>
              <a:off x="3733266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9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34F0B46-FA7F-843A-0D9F-54D8351E9038}"/>
              </a:ext>
            </a:extLst>
          </p:cNvPr>
          <p:cNvGrpSpPr/>
          <p:nvPr userDrawn="1"/>
        </p:nvGrpSpPr>
        <p:grpSpPr>
          <a:xfrm>
            <a:off x="7987523" y="5261934"/>
            <a:ext cx="342348" cy="246221"/>
            <a:chOff x="3712148" y="2820359"/>
            <a:chExt cx="342348" cy="246221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06C1D12-DC38-86B5-9AF0-614538FEB1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77BE009-690C-D977-A28B-7D0CF1F60641}"/>
                </a:ext>
              </a:extLst>
            </p:cNvPr>
            <p:cNvSpPr txBox="1"/>
            <p:nvPr userDrawn="1"/>
          </p:nvSpPr>
          <p:spPr>
            <a:xfrm>
              <a:off x="3712148" y="2820359"/>
              <a:ext cx="3423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10</a:t>
              </a:r>
            </a:p>
          </p:txBody>
        </p:sp>
      </p:grpSp>
      <p:pic>
        <p:nvPicPr>
          <p:cNvPr id="20" name="Picture 1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F28A97A-61B0-B6A0-E6E9-FC579D7E45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795" y="3038115"/>
            <a:ext cx="4624997" cy="1448326"/>
          </a:xfrm>
          <a:prstGeom prst="rect">
            <a:avLst/>
          </a:prstGeom>
        </p:spPr>
      </p:pic>
      <p:pic>
        <p:nvPicPr>
          <p:cNvPr id="27" name="Picture 2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6397AD2-F2D7-E13E-BD8D-AEB15D825C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02" y="6070553"/>
            <a:ext cx="2243439" cy="70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7369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C08AA68-CFA4-B985-FB78-357BFD685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795" y="1530339"/>
            <a:ext cx="4624997" cy="1448326"/>
          </a:xfrm>
          <a:prstGeom prst="rect">
            <a:avLst/>
          </a:prstGeom>
        </p:spPr>
      </p:pic>
      <p:sp>
        <p:nvSpPr>
          <p:cNvPr id="5" name="Slide Number Placeholder 32">
            <a:extLst>
              <a:ext uri="{FF2B5EF4-FFF2-40B4-BE49-F238E27FC236}">
                <a16:creationId xmlns:a16="http://schemas.microsoft.com/office/drawing/2014/main" id="{384C0FD2-8777-2FA4-77A5-C2B04CFF0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F00BD6-1DD3-1DF8-F423-7C84036A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6"/>
            <a:ext cx="10515600" cy="660486"/>
          </a:xfrm>
        </p:spPr>
        <p:txBody>
          <a:bodyPr/>
          <a:lstStyle/>
          <a:p>
            <a:r>
              <a:rPr lang="en-US" dirty="0" err="1"/>
              <a:t>Privalumai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EFE966-8981-D19C-508C-5572904C1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1460" y="1898830"/>
            <a:ext cx="5920432" cy="4042075"/>
          </a:xfrm>
        </p:spPr>
        <p:txBody>
          <a:bodyPr numCol="2" spcCol="457200" anchor="t">
            <a:normAutofit/>
          </a:bodyPr>
          <a:lstStyle>
            <a:lvl1pPr marL="342900" indent="-342900">
              <a:lnSpc>
                <a:spcPct val="150000"/>
              </a:lnSpc>
              <a:buAutoNum type="arabicPeriod"/>
              <a:defRPr sz="20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 err="1"/>
              <a:t>Funkcionalumo</a:t>
            </a:r>
            <a:r>
              <a:rPr lang="en-US" dirty="0"/>
              <a:t> </a:t>
            </a:r>
            <a:r>
              <a:rPr lang="en-US" dirty="0" err="1"/>
              <a:t>plėtra</a:t>
            </a:r>
            <a:r>
              <a:rPr lang="en-US" dirty="0"/>
              <a:t> </a:t>
            </a:r>
            <a:r>
              <a:rPr lang="en-US" dirty="0" err="1"/>
              <a:t>pagal</a:t>
            </a:r>
            <a:r>
              <a:rPr lang="en-US" dirty="0"/>
              <a:t> </a:t>
            </a:r>
            <a:r>
              <a:rPr lang="en-US" dirty="0" err="1"/>
              <a:t>poreikį</a:t>
            </a:r>
            <a:endParaRPr lang="en-US" dirty="0"/>
          </a:p>
          <a:p>
            <a:pPr lvl="0"/>
            <a:r>
              <a:rPr lang="en-US" dirty="0" err="1"/>
              <a:t>Suderinamumas</a:t>
            </a:r>
            <a:endParaRPr lang="en-US" dirty="0"/>
          </a:p>
          <a:p>
            <a:pPr lvl="0"/>
            <a:r>
              <a:rPr lang="en-US" dirty="0" err="1"/>
              <a:t>Saugumas</a:t>
            </a:r>
            <a:endParaRPr lang="en-US" dirty="0"/>
          </a:p>
          <a:p>
            <a:pPr lvl="0"/>
            <a:r>
              <a:rPr lang="en-US" dirty="0" err="1"/>
              <a:t>Analitika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dirbtinis</a:t>
            </a:r>
            <a:r>
              <a:rPr lang="en-US" dirty="0"/>
              <a:t> </a:t>
            </a:r>
            <a:r>
              <a:rPr lang="en-US" dirty="0" err="1"/>
              <a:t>intelektas</a:t>
            </a:r>
            <a:endParaRPr lang="en-US" dirty="0"/>
          </a:p>
          <a:p>
            <a:pPr lvl="0"/>
            <a:r>
              <a:rPr lang="en-US" dirty="0" err="1"/>
              <a:t>Operatyvumas</a:t>
            </a:r>
            <a:endParaRPr lang="en-US" dirty="0"/>
          </a:p>
          <a:p>
            <a:pPr lvl="0"/>
            <a:r>
              <a:rPr lang="en-US" dirty="0" err="1"/>
              <a:t>Suderinamumas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err="1"/>
              <a:t>Analitika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dirbtinis</a:t>
            </a:r>
            <a:r>
              <a:rPr lang="en-US" dirty="0"/>
              <a:t> </a:t>
            </a:r>
            <a:r>
              <a:rPr lang="en-US" dirty="0" err="1"/>
              <a:t>intelektas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err="1"/>
              <a:t>Operatyvumas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err="1"/>
              <a:t>Funkcionalumo</a:t>
            </a:r>
            <a:r>
              <a:rPr lang="en-US" dirty="0"/>
              <a:t> </a:t>
            </a:r>
            <a:r>
              <a:rPr lang="en-US" dirty="0" err="1"/>
              <a:t>plėtra</a:t>
            </a:r>
            <a:r>
              <a:rPr lang="en-US" dirty="0"/>
              <a:t> </a:t>
            </a:r>
            <a:r>
              <a:rPr lang="en-US" dirty="0" err="1"/>
              <a:t>pagal</a:t>
            </a:r>
            <a:r>
              <a:rPr lang="en-US" dirty="0"/>
              <a:t> </a:t>
            </a:r>
            <a:r>
              <a:rPr lang="en-US" dirty="0" err="1"/>
              <a:t>poreikį</a:t>
            </a:r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Saugumas</a:t>
            </a:r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9515069B-AD72-2AAC-254F-CDC11DEFC0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3B1082-7523-798A-1D56-3473DF0ECEB8}"/>
              </a:ext>
            </a:extLst>
          </p:cNvPr>
          <p:cNvCxnSpPr/>
          <p:nvPr userDrawn="1"/>
        </p:nvCxnSpPr>
        <p:spPr>
          <a:xfrm>
            <a:off x="381000" y="1293557"/>
            <a:ext cx="11430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B7DD9B4-1A45-0A4B-7EC2-CF6D6AB3E318}"/>
              </a:ext>
            </a:extLst>
          </p:cNvPr>
          <p:cNvSpPr/>
          <p:nvPr userDrawn="1"/>
        </p:nvSpPr>
        <p:spPr>
          <a:xfrm>
            <a:off x="486261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65D68E-E176-F7A9-308F-A566F4C79591}"/>
              </a:ext>
            </a:extLst>
          </p:cNvPr>
          <p:cNvSpPr/>
          <p:nvPr userDrawn="1"/>
        </p:nvSpPr>
        <p:spPr>
          <a:xfrm>
            <a:off x="646410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D0CDFFB-FB4B-5092-712A-ABAF77A27C4B}"/>
              </a:ext>
            </a:extLst>
          </p:cNvPr>
          <p:cNvSpPr/>
          <p:nvPr userDrawn="1"/>
        </p:nvSpPr>
        <p:spPr>
          <a:xfrm>
            <a:off x="863386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1865400-AE31-8EB8-8539-FCD48AA34976}"/>
              </a:ext>
            </a:extLst>
          </p:cNvPr>
          <p:cNvSpPr/>
          <p:nvPr userDrawn="1"/>
        </p:nvSpPr>
        <p:spPr>
          <a:xfrm>
            <a:off x="1199183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50415D-DF3F-72C8-F685-94E98A735E14}"/>
              </a:ext>
            </a:extLst>
          </p:cNvPr>
          <p:cNvSpPr/>
          <p:nvPr userDrawn="1"/>
        </p:nvSpPr>
        <p:spPr>
          <a:xfrm>
            <a:off x="1705461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7996712-F233-7B2F-9738-EFB4B41FF358}"/>
              </a:ext>
            </a:extLst>
          </p:cNvPr>
          <p:cNvSpPr/>
          <p:nvPr userDrawn="1"/>
        </p:nvSpPr>
        <p:spPr>
          <a:xfrm>
            <a:off x="2495874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4194D4-2CE6-4A9F-D995-E6F29A10FAD3}"/>
              </a:ext>
            </a:extLst>
          </p:cNvPr>
          <p:cNvSpPr/>
          <p:nvPr userDrawn="1"/>
        </p:nvSpPr>
        <p:spPr>
          <a:xfrm>
            <a:off x="3420607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1BD8DF8-876A-005A-7AD5-4AC45B77A859}"/>
              </a:ext>
            </a:extLst>
          </p:cNvPr>
          <p:cNvSpPr/>
          <p:nvPr userDrawn="1"/>
        </p:nvSpPr>
        <p:spPr>
          <a:xfrm>
            <a:off x="4810286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D2BC68B-38C2-826B-9777-AAD327C98DD1}"/>
              </a:ext>
            </a:extLst>
          </p:cNvPr>
          <p:cNvSpPr/>
          <p:nvPr userDrawn="1"/>
        </p:nvSpPr>
        <p:spPr>
          <a:xfrm rot="10800000">
            <a:off x="11639002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FA5CF00-AC5E-7DB5-1921-5BA2A3EBA4D9}"/>
              </a:ext>
            </a:extLst>
          </p:cNvPr>
          <p:cNvSpPr/>
          <p:nvPr userDrawn="1"/>
        </p:nvSpPr>
        <p:spPr>
          <a:xfrm rot="10800000">
            <a:off x="7314977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B777948-2287-1E65-0156-CBA602D109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02" y="6070553"/>
            <a:ext cx="2243439" cy="70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489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734938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WOW effect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2772982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OPEX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7" y="3059416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0B21310E-C3BD-B3E2-12F2-C6A9564CEB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61968" y="1944717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D95548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-2%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63578D4-E4D9-2489-6AB9-0C2785E1CE88}"/>
              </a:ext>
            </a:extLst>
          </p:cNvPr>
          <p:cNvSpPr/>
          <p:nvPr userDrawn="1"/>
        </p:nvSpPr>
        <p:spPr>
          <a:xfrm>
            <a:off x="7928535" y="1734938"/>
            <a:ext cx="3882465" cy="4178193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C098976-7A8B-E7C4-4BA6-C8770B96527A}"/>
              </a:ext>
            </a:extLst>
          </p:cNvPr>
          <p:cNvSpPr/>
          <p:nvPr userDrawn="1"/>
        </p:nvSpPr>
        <p:spPr>
          <a:xfrm>
            <a:off x="380999" y="3999673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EE325665-E6A3-4CBF-9013-9651ED8A32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1921" y="5037717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36584848-7159-A8E6-E81E-6BE756624AF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3457" y="5324151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9EBEB0BF-784D-614E-633C-71F5064A654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461968" y="4209452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D95548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2720FE-979D-88CE-104C-A1028C599087}"/>
              </a:ext>
            </a:extLst>
          </p:cNvPr>
          <p:cNvSpPr/>
          <p:nvPr userDrawn="1"/>
        </p:nvSpPr>
        <p:spPr>
          <a:xfrm>
            <a:off x="4155557" y="1734938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637CB9CB-E6C5-964E-3FF7-B69FF867CED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26479" y="2772982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Burning quality</a:t>
            </a:r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EA30D61A-1FBE-9614-4811-339F7A42BC6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18015" y="3059416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D1A1005A-EFA7-D9AE-0CB1-DFFBFBB464B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36526" y="1944717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D95548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F337D8F-0DB4-BE5E-7FA1-DC2346B8E262}"/>
              </a:ext>
            </a:extLst>
          </p:cNvPr>
          <p:cNvSpPr/>
          <p:nvPr userDrawn="1"/>
        </p:nvSpPr>
        <p:spPr>
          <a:xfrm>
            <a:off x="4155557" y="3999673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F2C5BDAD-09DF-5814-29A4-177945CEE53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26479" y="5037717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Electricity production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C01EFB0E-062F-8297-156E-8D2E69F048C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18015" y="5324151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C87D59E6-D26A-AC9D-4D73-DC80FA7651B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36526" y="4209452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D95548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978413AE-C9DE-E5E4-AB77-E89B5BEECBE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04142" y="4671533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What is your potential?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7AB20E7-03FC-327F-D41F-00DBA96C0D5C}"/>
              </a:ext>
            </a:extLst>
          </p:cNvPr>
          <p:cNvSpPr/>
          <p:nvPr userDrawn="1"/>
        </p:nvSpPr>
        <p:spPr>
          <a:xfrm>
            <a:off x="8958828" y="2553984"/>
            <a:ext cx="1827024" cy="1827024"/>
          </a:xfrm>
          <a:prstGeom prst="ellipse">
            <a:avLst/>
          </a:prstGeom>
          <a:solidFill>
            <a:srgbClr val="D955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BBD66"/>
              </a:solidFill>
            </a:endParaRPr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112FB836-3C4C-19E7-6E8C-5BF4395B4E6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233481" y="3158253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? %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C604E53-0A85-ED7F-ECBF-75F1BD7EDC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02" y="6070553"/>
            <a:ext cx="2243439" cy="70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9350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734938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BBD6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WOW effect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2772982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OPEX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7" y="3059416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0B21310E-C3BD-B3E2-12F2-C6A9564CEB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61968" y="1944717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D95548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-2%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63578D4-E4D9-2489-6AB9-0C2785E1CE88}"/>
              </a:ext>
            </a:extLst>
          </p:cNvPr>
          <p:cNvSpPr/>
          <p:nvPr userDrawn="1"/>
        </p:nvSpPr>
        <p:spPr>
          <a:xfrm>
            <a:off x="7928535" y="1734938"/>
            <a:ext cx="3882465" cy="4178193"/>
          </a:xfrm>
          <a:prstGeom prst="rect">
            <a:avLst/>
          </a:prstGeom>
          <a:solidFill>
            <a:srgbClr val="D955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C098976-7A8B-E7C4-4BA6-C8770B96527A}"/>
              </a:ext>
            </a:extLst>
          </p:cNvPr>
          <p:cNvSpPr/>
          <p:nvPr userDrawn="1"/>
        </p:nvSpPr>
        <p:spPr>
          <a:xfrm>
            <a:off x="380999" y="3999673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EE325665-E6A3-4CBF-9013-9651ED8A32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1921" y="5037717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36584848-7159-A8E6-E81E-6BE756624AF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3457" y="5324151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9EBEB0BF-784D-614E-633C-71F5064A654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461968" y="4209452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D95548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2720FE-979D-88CE-104C-A1028C599087}"/>
              </a:ext>
            </a:extLst>
          </p:cNvPr>
          <p:cNvSpPr/>
          <p:nvPr userDrawn="1"/>
        </p:nvSpPr>
        <p:spPr>
          <a:xfrm>
            <a:off x="4155557" y="1734938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637CB9CB-E6C5-964E-3FF7-B69FF867CED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26479" y="2772982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Burning quality</a:t>
            </a:r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EA30D61A-1FBE-9614-4811-339F7A42BC6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18015" y="3059416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D1A1005A-EFA7-D9AE-0CB1-DFFBFBB464B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36526" y="1944717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D95548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F337D8F-0DB4-BE5E-7FA1-DC2346B8E262}"/>
              </a:ext>
            </a:extLst>
          </p:cNvPr>
          <p:cNvSpPr/>
          <p:nvPr userDrawn="1"/>
        </p:nvSpPr>
        <p:spPr>
          <a:xfrm>
            <a:off x="4155557" y="3999673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F2C5BDAD-09DF-5814-29A4-177945CEE53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26479" y="5037717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Electricity production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C01EFB0E-062F-8297-156E-8D2E69F048C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18015" y="5324151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C87D59E6-D26A-AC9D-4D73-DC80FA7651B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36526" y="4209452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D95548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978413AE-C9DE-E5E4-AB77-E89B5BEECBE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04142" y="4671533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What is your potential?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7AB20E7-03FC-327F-D41F-00DBA96C0D5C}"/>
              </a:ext>
            </a:extLst>
          </p:cNvPr>
          <p:cNvSpPr/>
          <p:nvPr userDrawn="1"/>
        </p:nvSpPr>
        <p:spPr>
          <a:xfrm>
            <a:off x="8958828" y="2553984"/>
            <a:ext cx="1827024" cy="1827024"/>
          </a:xfrm>
          <a:prstGeom prst="ellipse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112FB836-3C4C-19E7-6E8C-5BF4395B4E6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233481" y="3158253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? %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F0AAEF2-FF9B-1216-8F28-695408CDEB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02" y="6070553"/>
            <a:ext cx="2243439" cy="70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6883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416A075-970F-1176-E598-B00CC50A5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3C8BDE9-5562-A99F-A258-22950517F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60449"/>
            <a:ext cx="3442855" cy="4692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AB44F95-1D10-A218-BD2A-C59CB2149681}"/>
              </a:ext>
            </a:extLst>
          </p:cNvPr>
          <p:cNvSpPr/>
          <p:nvPr userDrawn="1"/>
        </p:nvSpPr>
        <p:spPr>
          <a:xfrm>
            <a:off x="4047893" y="1360449"/>
            <a:ext cx="7763107" cy="4692946"/>
          </a:xfrm>
          <a:prstGeom prst="roundRect">
            <a:avLst>
              <a:gd name="adj" fmla="val 14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970865C-F09A-6016-1161-BFC80121C0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02" y="6070553"/>
            <a:ext cx="2243439" cy="70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16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416A075-970F-1176-E598-B00CC50A5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07E6A94-ACA6-6427-955C-B59426E99E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409" y="6078371"/>
            <a:ext cx="1573706" cy="6879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AB44F95-1D10-A218-BD2A-C59CB2149681}"/>
              </a:ext>
            </a:extLst>
          </p:cNvPr>
          <p:cNvSpPr/>
          <p:nvPr userDrawn="1"/>
        </p:nvSpPr>
        <p:spPr>
          <a:xfrm>
            <a:off x="381001" y="1360449"/>
            <a:ext cx="11430000" cy="4692946"/>
          </a:xfrm>
          <a:prstGeom prst="roundRect">
            <a:avLst>
              <a:gd name="adj" fmla="val 14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4879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416A075-970F-1176-E598-B00CC50A5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AB44F95-1D10-A218-BD2A-C59CB2149681}"/>
              </a:ext>
            </a:extLst>
          </p:cNvPr>
          <p:cNvSpPr/>
          <p:nvPr userDrawn="1"/>
        </p:nvSpPr>
        <p:spPr>
          <a:xfrm>
            <a:off x="381001" y="1360449"/>
            <a:ext cx="11430000" cy="4692946"/>
          </a:xfrm>
          <a:prstGeom prst="roundRect">
            <a:avLst>
              <a:gd name="adj" fmla="val 14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80B2701-00FA-C631-88BD-B98149917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02" y="6070553"/>
            <a:ext cx="2243439" cy="70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7542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416A075-970F-1176-E598-B00CC50A5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AB44F95-1D10-A218-BD2A-C59CB2149681}"/>
              </a:ext>
            </a:extLst>
          </p:cNvPr>
          <p:cNvSpPr/>
          <p:nvPr userDrawn="1"/>
        </p:nvSpPr>
        <p:spPr>
          <a:xfrm>
            <a:off x="381001" y="353291"/>
            <a:ext cx="11430000" cy="5700104"/>
          </a:xfrm>
          <a:prstGeom prst="roundRect">
            <a:avLst>
              <a:gd name="adj" fmla="val 11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4BCCFDB-688D-8884-27E4-D7DCEA677B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02" y="6070553"/>
            <a:ext cx="2243439" cy="70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2429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Heat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AA317B-2A65-EFE9-2852-7714DEE99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2400" y="916589"/>
            <a:ext cx="5301344" cy="5096942"/>
          </a:xfrm>
        </p:spPr>
        <p:txBody>
          <a:bodyPr anchor="ctr" anchorCtr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D1A168-57B5-BB1B-5A26-B0FE77FCEB91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D955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838040-A7BE-2971-0CE5-89916A2AB0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036" y="1383475"/>
            <a:ext cx="4516357" cy="4762564"/>
          </a:xfrm>
          <a:prstGeom prst="rect">
            <a:avLst/>
          </a:prstGeom>
        </p:spPr>
      </p:pic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BAB8479-6F50-1BB8-6F98-62660B6EB8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391" y="55422"/>
            <a:ext cx="4104021" cy="12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4923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Heat +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304" y="4111632"/>
            <a:ext cx="5301344" cy="10066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Name Surname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EF6F26C7-71AA-316D-EF64-924EDE605C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6304" y="5362695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5504B70-124F-6F9B-4E88-F486F269AF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6304" y="5810331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B7E2DAD-56A6-BAD7-AC91-61D8C036C1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6304" y="6255279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9ED018-92A8-5BCE-DC67-B940350F7977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D955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FFDFF6-49E1-71DC-4730-29191C8A7A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036" y="1383475"/>
            <a:ext cx="4516357" cy="4762564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29002D6-6B19-53B8-C72A-3D9BC248FD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391" y="55422"/>
            <a:ext cx="4104021" cy="12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5330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Heat Illustration">
    <p:bg>
      <p:bgPr>
        <a:solidFill>
          <a:srgbClr val="D955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1DBBCF4-6BB6-5789-81DE-444CDB6F5D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30" y="2721890"/>
            <a:ext cx="4104021" cy="12851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54BAFD-CB2D-5146-41A5-360E96008A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0" y="850058"/>
            <a:ext cx="4891239" cy="515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40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416A075-970F-1176-E598-B00CC50A5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07E6A94-ACA6-6427-955C-B59426E99E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409" y="6078371"/>
            <a:ext cx="1573706" cy="6879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AB44F95-1D10-A218-BD2A-C59CB2149681}"/>
              </a:ext>
            </a:extLst>
          </p:cNvPr>
          <p:cNvSpPr/>
          <p:nvPr userDrawn="1"/>
        </p:nvSpPr>
        <p:spPr>
          <a:xfrm>
            <a:off x="381001" y="353291"/>
            <a:ext cx="11430000" cy="5700104"/>
          </a:xfrm>
          <a:prstGeom prst="roundRect">
            <a:avLst>
              <a:gd name="adj" fmla="val 11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06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+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1445E6-2785-B639-A298-36C3752936C8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007D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304" y="4111632"/>
            <a:ext cx="5301344" cy="10066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Name Surname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EF6F26C7-71AA-316D-EF64-924EDE605C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6304" y="5362695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5504B70-124F-6F9B-4E88-F486F269AF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6304" y="5810331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B7E2DAD-56A6-BAD7-AC91-61D8C036C1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6304" y="6255279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523F7FB-FDDF-2BF3-49A3-CC4C5426B3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890" y="481069"/>
            <a:ext cx="5168219" cy="593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57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ed">
    <p:bg>
      <p:bgPr>
        <a:solidFill>
          <a:srgbClr val="616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1C081B1-F609-C950-5748-82B05AC6D827}"/>
              </a:ext>
            </a:extLst>
          </p:cNvPr>
          <p:cNvGrpSpPr/>
          <p:nvPr userDrawn="1"/>
        </p:nvGrpSpPr>
        <p:grpSpPr>
          <a:xfrm>
            <a:off x="381000" y="6427491"/>
            <a:ext cx="11430000" cy="76846"/>
            <a:chOff x="381000" y="6427491"/>
            <a:chExt cx="11430000" cy="7684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A375F44-8B88-6802-BDC2-4CEAC78BFFF9}"/>
                </a:ext>
              </a:extLst>
            </p:cNvPr>
            <p:cNvCxnSpPr/>
            <p:nvPr userDrawn="1"/>
          </p:nvCxnSpPr>
          <p:spPr>
            <a:xfrm>
              <a:off x="381000" y="6461501"/>
              <a:ext cx="11430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5252B37-38AC-D6E9-9387-6B6243425F31}"/>
                </a:ext>
              </a:extLst>
            </p:cNvPr>
            <p:cNvSpPr/>
            <p:nvPr userDrawn="1"/>
          </p:nvSpPr>
          <p:spPr>
            <a:xfrm>
              <a:off x="4862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927ADC2-12F8-59E9-B45B-2C43563DD266}"/>
                </a:ext>
              </a:extLst>
            </p:cNvPr>
            <p:cNvSpPr/>
            <p:nvPr userDrawn="1"/>
          </p:nvSpPr>
          <p:spPr>
            <a:xfrm>
              <a:off x="64641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619496B-1E14-F0E9-6716-7C1C8F1D72C5}"/>
                </a:ext>
              </a:extLst>
            </p:cNvPr>
            <p:cNvSpPr/>
            <p:nvPr userDrawn="1"/>
          </p:nvSpPr>
          <p:spPr>
            <a:xfrm>
              <a:off x="8633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D3C2842-8503-C0B2-8390-065BA59E6133}"/>
                </a:ext>
              </a:extLst>
            </p:cNvPr>
            <p:cNvSpPr/>
            <p:nvPr userDrawn="1"/>
          </p:nvSpPr>
          <p:spPr>
            <a:xfrm>
              <a:off x="119918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81CBAF6-5E2F-45C7-455D-D62699A4F118}"/>
                </a:ext>
              </a:extLst>
            </p:cNvPr>
            <p:cNvSpPr/>
            <p:nvPr userDrawn="1"/>
          </p:nvSpPr>
          <p:spPr>
            <a:xfrm>
              <a:off x="17054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C39032A-21A5-B346-DEE6-326FE82D63C6}"/>
                </a:ext>
              </a:extLst>
            </p:cNvPr>
            <p:cNvSpPr/>
            <p:nvPr userDrawn="1"/>
          </p:nvSpPr>
          <p:spPr>
            <a:xfrm>
              <a:off x="2495874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1E7BA09-508B-890F-5790-820D0C25E7DA}"/>
                </a:ext>
              </a:extLst>
            </p:cNvPr>
            <p:cNvSpPr/>
            <p:nvPr userDrawn="1"/>
          </p:nvSpPr>
          <p:spPr>
            <a:xfrm>
              <a:off x="342060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C781F97-2DEB-C41D-0D8A-D12BAB17AE0C}"/>
                </a:ext>
              </a:extLst>
            </p:cNvPr>
            <p:cNvSpPr/>
            <p:nvPr userDrawn="1"/>
          </p:nvSpPr>
          <p:spPr>
            <a:xfrm>
              <a:off x="48102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9930DF5-7BF0-0157-366D-7C77ACCE0AD8}"/>
                </a:ext>
              </a:extLst>
            </p:cNvPr>
            <p:cNvSpPr/>
            <p:nvPr userDrawn="1"/>
          </p:nvSpPr>
          <p:spPr>
            <a:xfrm rot="10800000">
              <a:off x="116390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F739CA9-7184-40D0-3B66-0A4D64C1FB92}"/>
                </a:ext>
              </a:extLst>
            </p:cNvPr>
            <p:cNvSpPr/>
            <p:nvPr userDrawn="1"/>
          </p:nvSpPr>
          <p:spPr>
            <a:xfrm rot="10800000">
              <a:off x="1147885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65DA9A4-67A6-E44D-3832-C1D5EA5A8F57}"/>
                </a:ext>
              </a:extLst>
            </p:cNvPr>
            <p:cNvSpPr/>
            <p:nvPr userDrawn="1"/>
          </p:nvSpPr>
          <p:spPr>
            <a:xfrm rot="10800000">
              <a:off x="112618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D48EE23-D767-CF05-AFD1-1A6358F00C2D}"/>
                </a:ext>
              </a:extLst>
            </p:cNvPr>
            <p:cNvSpPr/>
            <p:nvPr userDrawn="1"/>
          </p:nvSpPr>
          <p:spPr>
            <a:xfrm rot="10800000">
              <a:off x="1092608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18D5EBA-94AC-5141-C375-7F39A191BBE6}"/>
                </a:ext>
              </a:extLst>
            </p:cNvPr>
            <p:cNvSpPr/>
            <p:nvPr userDrawn="1"/>
          </p:nvSpPr>
          <p:spPr>
            <a:xfrm rot="10800000">
              <a:off x="104198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C86A79A-F341-CC1C-5CBD-F852CC3271A5}"/>
                </a:ext>
              </a:extLst>
            </p:cNvPr>
            <p:cNvSpPr/>
            <p:nvPr userDrawn="1"/>
          </p:nvSpPr>
          <p:spPr>
            <a:xfrm rot="10800000">
              <a:off x="9629389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D95D91E-4947-1B72-1F24-696A598A989D}"/>
                </a:ext>
              </a:extLst>
            </p:cNvPr>
            <p:cNvSpPr/>
            <p:nvPr userDrawn="1"/>
          </p:nvSpPr>
          <p:spPr>
            <a:xfrm rot="10800000">
              <a:off x="870465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7F8CB69-C9DA-2812-3B6B-57B889807B94}"/>
                </a:ext>
              </a:extLst>
            </p:cNvPr>
            <p:cNvSpPr/>
            <p:nvPr userDrawn="1"/>
          </p:nvSpPr>
          <p:spPr>
            <a:xfrm rot="10800000">
              <a:off x="73149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9205FF-BB06-C4E5-3CB6-88162446B1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45646"/>
            <a:ext cx="9144000" cy="2387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D7A99-CD86-53CF-74FF-14A18E5659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12354"/>
            <a:ext cx="9144000" cy="66054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alpha val="60000"/>
                  </a:schemeClr>
                </a:solidFill>
                <a:latin typeface="Inter Tight Medium" pitchFamily="2" charset="0"/>
                <a:ea typeface="Inter Tight Medium" pitchFamily="2" charset="0"/>
                <a:cs typeface="Inter Tigh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by Name Surname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32316C2-9C7C-5C47-50E9-28FB69FEC3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7255" y="4826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A00940D-D662-D1D1-DB91-E70A725D1C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7255" y="7112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464A279E-EBD3-9CED-1A51-08741B8A84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7255" y="9398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F7F96D8-64CE-348A-8AD6-5A90ACF5E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28" y="69899"/>
            <a:ext cx="3345873" cy="12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48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Visual">
    <p:bg>
      <p:bgPr>
        <a:solidFill>
          <a:srgbClr val="616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205FF-BB06-C4E5-3CB6-88162446B1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820" y="4828144"/>
            <a:ext cx="11260360" cy="1722702"/>
          </a:xfrm>
        </p:spPr>
        <p:txBody>
          <a:bodyPr anchor="b" anchorCtr="0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Long Title Text</a:t>
            </a:r>
            <a:br>
              <a:rPr lang="en-US" dirty="0"/>
            </a:br>
            <a:r>
              <a:rPr lang="en-US" dirty="0"/>
              <a:t>in 2 Lines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32316C2-9C7C-5C47-50E9-28FB69FEC3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7255" y="4826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200">
                <a:solidFill>
                  <a:schemeClr val="tx1">
                    <a:alpha val="60188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A00940D-D662-D1D1-DB91-E70A725D1C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7255" y="7112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200">
                <a:solidFill>
                  <a:schemeClr val="tx1">
                    <a:alpha val="60188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vardenis.pavardenis@dween.com</a:t>
            </a:r>
            <a:endParaRPr lang="en-US" dirty="0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464A279E-EBD3-9CED-1A51-08741B8A84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7255" y="9398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200">
                <a:solidFill>
                  <a:schemeClr val="tx1">
                    <a:alpha val="60188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E040A3-5DE3-9206-3144-34A1C2929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820" y="1469795"/>
            <a:ext cx="11260360" cy="2947305"/>
          </a:xfrm>
          <a:prstGeom prst="rect">
            <a:avLst/>
          </a:prstGeom>
        </p:spPr>
      </p:pic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B3B48B8-A19B-FBE1-7B95-8EA2ABD199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04130" y="482601"/>
            <a:ext cx="4783739" cy="228600"/>
          </a:xfrm>
        </p:spPr>
        <p:txBody>
          <a:bodyPr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>
                    <a:alpha val="60188"/>
                  </a:schemeClr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Presentation by Name Surname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655FAEB-463B-71DF-6511-0EC4D3259F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28" y="69899"/>
            <a:ext cx="3345873" cy="12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183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8571248-EEEB-3BC2-A574-A23CB2AE50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347" y="6080720"/>
            <a:ext cx="1840159" cy="694558"/>
          </a:xfrm>
          <a:prstGeom prst="rect">
            <a:avLst/>
          </a:prstGeom>
        </p:spPr>
      </p:pic>
      <p:sp>
        <p:nvSpPr>
          <p:cNvPr id="5" name="Slide Number Placeholder 32">
            <a:extLst>
              <a:ext uri="{FF2B5EF4-FFF2-40B4-BE49-F238E27FC236}">
                <a16:creationId xmlns:a16="http://schemas.microsoft.com/office/drawing/2014/main" id="{384C0FD2-8777-2FA4-77A5-C2B04CFF0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F00BD6-1DD3-1DF8-F423-7C84036A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6"/>
            <a:ext cx="10515600" cy="660486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EFE966-8981-D19C-508C-5572904C1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51038"/>
            <a:ext cx="939800" cy="334521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32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  <a:p>
            <a:pPr lvl="0"/>
            <a:r>
              <a:rPr lang="en-US" dirty="0"/>
              <a:t>02</a:t>
            </a:r>
          </a:p>
          <a:p>
            <a:pPr lvl="0"/>
            <a:r>
              <a:rPr lang="en-US" dirty="0"/>
              <a:t>03</a:t>
            </a:r>
          </a:p>
          <a:p>
            <a:pPr lvl="0"/>
            <a:r>
              <a:rPr lang="en-US" dirty="0"/>
              <a:t>04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6539723-74B3-5552-4FCD-F335202DE23B}"/>
              </a:ext>
            </a:extLst>
          </p:cNvPr>
          <p:cNvCxnSpPr/>
          <p:nvPr userDrawn="1"/>
        </p:nvCxnSpPr>
        <p:spPr>
          <a:xfrm>
            <a:off x="381000" y="1295400"/>
            <a:ext cx="11430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4EECC4A3-A98F-3BA1-D8E6-F525B189E488}"/>
              </a:ext>
            </a:extLst>
          </p:cNvPr>
          <p:cNvSpPr/>
          <p:nvPr userDrawn="1"/>
        </p:nvSpPr>
        <p:spPr>
          <a:xfrm>
            <a:off x="723900" y="1261390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BB23294E-B6E9-7E8E-3AB0-838FDC02F4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4100" y="1951038"/>
            <a:ext cx="5676900" cy="3345211"/>
          </a:xfrm>
        </p:spPr>
        <p:txBody>
          <a:bodyPr wrap="square">
            <a:normAutofit/>
          </a:bodyPr>
          <a:lstStyle>
            <a:lvl1pPr marL="0" indent="0">
              <a:lnSpc>
                <a:spcPct val="150000"/>
              </a:lnSpc>
              <a:buNone/>
              <a:defRPr sz="32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About us</a:t>
            </a:r>
          </a:p>
          <a:p>
            <a:pPr lvl="0"/>
            <a:r>
              <a:rPr lang="en-US" dirty="0"/>
              <a:t>Context</a:t>
            </a:r>
          </a:p>
          <a:p>
            <a:pPr lvl="0"/>
            <a:r>
              <a:rPr lang="en-US" dirty="0"/>
              <a:t>Solution</a:t>
            </a:r>
          </a:p>
          <a:p>
            <a:pPr lvl="0"/>
            <a:r>
              <a:rPr lang="en-US" dirty="0"/>
              <a:t>Experience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EE920A-453F-731C-3B20-1CB1D5BE8D07}"/>
              </a:ext>
            </a:extLst>
          </p:cNvPr>
          <p:cNvSpPr/>
          <p:nvPr userDrawn="1"/>
        </p:nvSpPr>
        <p:spPr>
          <a:xfrm>
            <a:off x="6229027" y="125697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46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CED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D004D2-46FA-DA52-DA0F-3167CBFB4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838" y="1346545"/>
            <a:ext cx="11257483" cy="378425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4B80C88-79E9-6C66-BC1B-255271C566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820" y="5509590"/>
            <a:ext cx="2429780" cy="1041256"/>
          </a:xfrm>
        </p:spPr>
        <p:txBody>
          <a:bodyPr anchor="b" anchorCtr="0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01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1CF2C55-BAB4-1AB9-B079-5077EC996C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521" y="5484046"/>
            <a:ext cx="7035800" cy="10668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60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sz="60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About Us</a:t>
            </a:r>
            <a:endParaRPr lang="en-US" dirty="0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4B87A6D-911E-97E5-5A37-579E1C011D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28" y="69899"/>
            <a:ext cx="3345873" cy="12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16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97A1504-5466-E08E-19D4-1C7CD88C72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8335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AC90DB-1353-B37E-D37F-3C06DE5ED001}"/>
              </a:ext>
            </a:extLst>
          </p:cNvPr>
          <p:cNvSpPr/>
          <p:nvPr userDrawn="1"/>
        </p:nvSpPr>
        <p:spPr>
          <a:xfrm>
            <a:off x="0" y="5985776"/>
            <a:ext cx="12192000" cy="874643"/>
          </a:xfrm>
          <a:prstGeom prst="rect">
            <a:avLst/>
          </a:prstGeom>
          <a:solidFill>
            <a:srgbClr val="616B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F728A6E-B6E7-B6C3-2300-8701190C20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347" y="6080720"/>
            <a:ext cx="1840159" cy="6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27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Logo + Visual">
    <p:bg>
      <p:bgPr>
        <a:solidFill>
          <a:srgbClr val="007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61C64B9-E9CE-94DE-17DB-8711FB2443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17077" y="1852099"/>
            <a:ext cx="15826154" cy="69179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7C430D-B55A-131B-2E38-C7EF2C277C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1107" y="476576"/>
            <a:ext cx="11250855" cy="321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838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">
    <p:bg>
      <p:bgPr>
        <a:solidFill>
          <a:srgbClr val="616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CC5935-ABB6-43EF-8E4F-7C6BE5277C71}"/>
              </a:ext>
            </a:extLst>
          </p:cNvPr>
          <p:cNvSpPr/>
          <p:nvPr userDrawn="1"/>
        </p:nvSpPr>
        <p:spPr>
          <a:xfrm>
            <a:off x="3468756" y="0"/>
            <a:ext cx="8723243" cy="6858000"/>
          </a:xfrm>
          <a:prstGeom prst="rect">
            <a:avLst/>
          </a:prstGeom>
          <a:solidFill>
            <a:srgbClr val="CED8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9205FF-BB06-C4E5-3CB6-88162446B1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49486" y="927101"/>
            <a:ext cx="7547258" cy="5003797"/>
          </a:xfrm>
        </p:spPr>
        <p:txBody>
          <a:bodyPr anchor="ctr" anchorCtr="0"/>
          <a:lstStyle>
            <a:lvl1pPr algn="l">
              <a:defRPr sz="6000"/>
            </a:lvl1pPr>
          </a:lstStyle>
          <a:p>
            <a:r>
              <a:rPr lang="en-US" dirty="0"/>
              <a:t>The Leap to the Next Generation of Energy Efficiency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6CCC9C-4DBD-8589-596C-6D668557E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937" y="1474962"/>
            <a:ext cx="2532292" cy="4868851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383EE4E-A90E-8EDF-5C00-78A1A6659F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28" y="69899"/>
            <a:ext cx="3345873" cy="12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24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416A075-970F-1176-E598-B00CC50A5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3C8BDE9-5562-A99F-A258-22950517F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02057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7C5CC02-39F4-090F-F13F-AE40BC1765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347" y="6080720"/>
            <a:ext cx="1840159" cy="6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662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AA317B-2A65-EFE9-2852-7714DEE99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1702057"/>
            <a:ext cx="5475515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0B04A3-ACB3-2523-A493-A3F2751A57B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5484" y="1702057"/>
            <a:ext cx="5475515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3E7A7F8-9C78-BB34-7788-26688417C8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347" y="6080720"/>
            <a:ext cx="1840159" cy="6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44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A53D9D-E1F3-42EE-96A7-8BE602F890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5999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5301344" cy="1286323"/>
          </a:xfrm>
        </p:spPr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AA317B-2A65-EFE9-2852-7714DEE99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2111829"/>
            <a:ext cx="5301344" cy="38317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1EE777D-FB32-0613-C32A-D9E279ED04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347" y="6080720"/>
            <a:ext cx="1840159" cy="6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447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A678C-76A6-50FB-F183-89B645836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6" name="Slide Number Placeholder 32">
            <a:extLst>
              <a:ext uri="{FF2B5EF4-FFF2-40B4-BE49-F238E27FC236}">
                <a16:creationId xmlns:a16="http://schemas.microsoft.com/office/drawing/2014/main" id="{C8FA1852-FA11-182F-EE61-8F3197C2E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CD58CD7-FA1B-84DF-A7A6-853B7672A8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2D54E58-3283-8829-BF64-0D7DCFA339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347" y="6080720"/>
            <a:ext cx="1840159" cy="6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31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734938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W2E Operational Challenges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6B76A8-99C3-5950-DCC1-C1A5A167B148}"/>
              </a:ext>
            </a:extLst>
          </p:cNvPr>
          <p:cNvSpPr/>
          <p:nvPr userDrawn="1"/>
        </p:nvSpPr>
        <p:spPr>
          <a:xfrm>
            <a:off x="380999" y="1734938"/>
            <a:ext cx="5545668" cy="762209"/>
          </a:xfrm>
          <a:prstGeom prst="rect">
            <a:avLst/>
          </a:prstGeom>
          <a:solidFill>
            <a:srgbClr val="616B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1875427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6" y="2497147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1A0DB2-E32D-93AB-3A43-599DA9F2353E}"/>
              </a:ext>
            </a:extLst>
          </p:cNvPr>
          <p:cNvCxnSpPr>
            <a:cxnSpLocks/>
          </p:cNvCxnSpPr>
          <p:nvPr userDrawn="1"/>
        </p:nvCxnSpPr>
        <p:spPr>
          <a:xfrm>
            <a:off x="380999" y="2497147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E998DC-98B3-7AA7-8B4F-D78131C659DC}"/>
              </a:ext>
            </a:extLst>
          </p:cNvPr>
          <p:cNvSpPr/>
          <p:nvPr userDrawn="1"/>
        </p:nvSpPr>
        <p:spPr>
          <a:xfrm>
            <a:off x="6265267" y="1734938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D4611A-0B50-7846-71A8-5FBEEE82AE63}"/>
              </a:ext>
            </a:extLst>
          </p:cNvPr>
          <p:cNvSpPr/>
          <p:nvPr userDrawn="1"/>
        </p:nvSpPr>
        <p:spPr>
          <a:xfrm>
            <a:off x="6265267" y="1734938"/>
            <a:ext cx="5545668" cy="762209"/>
          </a:xfrm>
          <a:prstGeom prst="rect">
            <a:avLst/>
          </a:prstGeom>
          <a:solidFill>
            <a:srgbClr val="616B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DCE6C1B-786A-C713-E04E-822E44578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6189" y="1875427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D94329E-0057-0286-363D-F8D405854F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7724" y="2497147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9A419E-3EAF-22CF-62D7-33D3E7079286}"/>
              </a:ext>
            </a:extLst>
          </p:cNvPr>
          <p:cNvCxnSpPr>
            <a:cxnSpLocks/>
          </p:cNvCxnSpPr>
          <p:nvPr userDrawn="1"/>
        </p:nvCxnSpPr>
        <p:spPr>
          <a:xfrm>
            <a:off x="6265267" y="2497147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98FA42B-828F-3015-3D69-FEDCEE1A5955}"/>
              </a:ext>
            </a:extLst>
          </p:cNvPr>
          <p:cNvSpPr/>
          <p:nvPr userDrawn="1"/>
        </p:nvSpPr>
        <p:spPr>
          <a:xfrm>
            <a:off x="380999" y="399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F0B248-6289-E161-043F-B314CAC6C5E1}"/>
              </a:ext>
            </a:extLst>
          </p:cNvPr>
          <p:cNvSpPr/>
          <p:nvPr userDrawn="1"/>
        </p:nvSpPr>
        <p:spPr>
          <a:xfrm>
            <a:off x="380999" y="3996507"/>
            <a:ext cx="5545668" cy="762209"/>
          </a:xfrm>
          <a:prstGeom prst="rect">
            <a:avLst/>
          </a:prstGeom>
          <a:solidFill>
            <a:srgbClr val="616B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DBF9B056-32CF-7F0F-BC8E-4F8E689808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1921" y="413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6588EC2-87BA-99C8-C1E4-6A8D59D0E9B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3456" y="475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A2933F-9AB3-204F-7B01-EF203C3E4736}"/>
              </a:ext>
            </a:extLst>
          </p:cNvPr>
          <p:cNvCxnSpPr>
            <a:cxnSpLocks/>
          </p:cNvCxnSpPr>
          <p:nvPr userDrawn="1"/>
        </p:nvCxnSpPr>
        <p:spPr>
          <a:xfrm>
            <a:off x="380999" y="4758716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8E206AD-EA87-6761-EE83-B54E5A674B1A}"/>
              </a:ext>
            </a:extLst>
          </p:cNvPr>
          <p:cNvSpPr/>
          <p:nvPr userDrawn="1"/>
        </p:nvSpPr>
        <p:spPr>
          <a:xfrm>
            <a:off x="6265267" y="399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74AFC6-9A80-CFC5-273D-A366CC2DFD91}"/>
              </a:ext>
            </a:extLst>
          </p:cNvPr>
          <p:cNvSpPr/>
          <p:nvPr userDrawn="1"/>
        </p:nvSpPr>
        <p:spPr>
          <a:xfrm>
            <a:off x="6265267" y="3996507"/>
            <a:ext cx="5545668" cy="762209"/>
          </a:xfrm>
          <a:prstGeom prst="rect">
            <a:avLst/>
          </a:prstGeom>
          <a:solidFill>
            <a:srgbClr val="616B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ADCF5088-EFD6-8E5B-2FD1-E52FA2DC27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36189" y="413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C7117EE-0F19-64FD-33CA-B96FD16E171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27724" y="475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E7F29BA-5FF5-7E78-A0AC-3DAF1DC3A32D}"/>
              </a:ext>
            </a:extLst>
          </p:cNvPr>
          <p:cNvCxnSpPr>
            <a:cxnSpLocks/>
          </p:cNvCxnSpPr>
          <p:nvPr userDrawn="1"/>
        </p:nvCxnSpPr>
        <p:spPr>
          <a:xfrm>
            <a:off x="6265267" y="4758716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8704BA7-3383-0265-9290-E8234306C6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347" y="6080720"/>
            <a:ext cx="1840159" cy="6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98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734938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W2E Operational Challenges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1875427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6" y="2497147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1A0DB2-E32D-93AB-3A43-599DA9F2353E}"/>
              </a:ext>
            </a:extLst>
          </p:cNvPr>
          <p:cNvCxnSpPr>
            <a:cxnSpLocks/>
          </p:cNvCxnSpPr>
          <p:nvPr userDrawn="1"/>
        </p:nvCxnSpPr>
        <p:spPr>
          <a:xfrm>
            <a:off x="643456" y="2497147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E998DC-98B3-7AA7-8B4F-D78131C659DC}"/>
              </a:ext>
            </a:extLst>
          </p:cNvPr>
          <p:cNvSpPr/>
          <p:nvPr userDrawn="1"/>
        </p:nvSpPr>
        <p:spPr>
          <a:xfrm>
            <a:off x="6265267" y="1734938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DCE6C1B-786A-C713-E04E-822E44578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6189" y="1875427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D94329E-0057-0286-363D-F8D405854F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7724" y="2497147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8FA42B-828F-3015-3D69-FEDCEE1A5955}"/>
              </a:ext>
            </a:extLst>
          </p:cNvPr>
          <p:cNvSpPr/>
          <p:nvPr userDrawn="1"/>
        </p:nvSpPr>
        <p:spPr>
          <a:xfrm>
            <a:off x="380999" y="399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DBF9B056-32CF-7F0F-BC8E-4F8E689808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1921" y="413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6588EC2-87BA-99C8-C1E4-6A8D59D0E9B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3456" y="475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E206AD-EA87-6761-EE83-B54E5A674B1A}"/>
              </a:ext>
            </a:extLst>
          </p:cNvPr>
          <p:cNvSpPr/>
          <p:nvPr userDrawn="1"/>
        </p:nvSpPr>
        <p:spPr>
          <a:xfrm>
            <a:off x="6265267" y="399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ADCF5088-EFD6-8E5B-2FD1-E52FA2DC27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36189" y="413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C7117EE-0F19-64FD-33CA-B96FD16E171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27724" y="475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BD67A3-BA1C-5F02-35CA-8E03D0619585}"/>
              </a:ext>
            </a:extLst>
          </p:cNvPr>
          <p:cNvCxnSpPr>
            <a:cxnSpLocks/>
          </p:cNvCxnSpPr>
          <p:nvPr userDrawn="1"/>
        </p:nvCxnSpPr>
        <p:spPr>
          <a:xfrm>
            <a:off x="6520745" y="2497147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2DC631-1C3C-5565-48A8-399C10EDB6ED}"/>
              </a:ext>
            </a:extLst>
          </p:cNvPr>
          <p:cNvCxnSpPr>
            <a:cxnSpLocks/>
          </p:cNvCxnSpPr>
          <p:nvPr userDrawn="1"/>
        </p:nvCxnSpPr>
        <p:spPr>
          <a:xfrm>
            <a:off x="643456" y="4751737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5F2BE67-99CB-D7BC-EC8D-37CAF4ADB167}"/>
              </a:ext>
            </a:extLst>
          </p:cNvPr>
          <p:cNvCxnSpPr>
            <a:cxnSpLocks/>
          </p:cNvCxnSpPr>
          <p:nvPr userDrawn="1"/>
        </p:nvCxnSpPr>
        <p:spPr>
          <a:xfrm>
            <a:off x="6520745" y="4751737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4BFF85B-9761-E062-B093-8AD14FB35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347" y="6080720"/>
            <a:ext cx="1840159" cy="6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58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35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Value Chain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535BFB-E45E-90E8-6FD7-14BFD6873BC7}"/>
              </a:ext>
            </a:extLst>
          </p:cNvPr>
          <p:cNvSpPr/>
          <p:nvPr userDrawn="1"/>
        </p:nvSpPr>
        <p:spPr>
          <a:xfrm>
            <a:off x="380999" y="1356498"/>
            <a:ext cx="5545668" cy="762209"/>
          </a:xfrm>
          <a:prstGeom prst="rect">
            <a:avLst/>
          </a:prstGeom>
          <a:solidFill>
            <a:srgbClr val="616B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149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Balance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6" y="211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/>
              <a:t>Balance = Income – Expenses</a:t>
            </a:r>
          </a:p>
          <a:p>
            <a:pPr lvl="0"/>
            <a:r>
              <a:rPr lang="en-US" dirty="0"/>
              <a:t>Strongly dependent on market behavior and operational excellence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1A0DB2-E32D-93AB-3A43-599DA9F2353E}"/>
              </a:ext>
            </a:extLst>
          </p:cNvPr>
          <p:cNvCxnSpPr>
            <a:cxnSpLocks/>
          </p:cNvCxnSpPr>
          <p:nvPr userDrawn="1"/>
        </p:nvCxnSpPr>
        <p:spPr>
          <a:xfrm>
            <a:off x="380999" y="2118716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E998DC-98B3-7AA7-8B4F-D78131C659DC}"/>
              </a:ext>
            </a:extLst>
          </p:cNvPr>
          <p:cNvSpPr/>
          <p:nvPr userDrawn="1"/>
        </p:nvSpPr>
        <p:spPr>
          <a:xfrm>
            <a:off x="6265267" y="135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886F7-8C87-4E4B-DC71-9DCF9CE7DD24}"/>
              </a:ext>
            </a:extLst>
          </p:cNvPr>
          <p:cNvSpPr/>
          <p:nvPr userDrawn="1"/>
        </p:nvSpPr>
        <p:spPr>
          <a:xfrm>
            <a:off x="6265267" y="1356498"/>
            <a:ext cx="5545668" cy="762209"/>
          </a:xfrm>
          <a:prstGeom prst="rect">
            <a:avLst/>
          </a:prstGeom>
          <a:solidFill>
            <a:srgbClr val="616B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DCE6C1B-786A-C713-E04E-822E44578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6189" y="149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KPI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D94329E-0057-0286-363D-F8D405854F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7724" y="211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l-GR" dirty="0"/>
              <a:t>Δ </a:t>
            </a:r>
            <a:r>
              <a:rPr lang="en-US" dirty="0"/>
              <a:t>Balance = Actual – Predicted</a:t>
            </a:r>
          </a:p>
          <a:p>
            <a:pPr lvl="0"/>
            <a:r>
              <a:rPr lang="en-US" dirty="0"/>
              <a:t>Good prediction means good planning</a:t>
            </a:r>
          </a:p>
          <a:p>
            <a:pPr lvl="0"/>
            <a:r>
              <a:rPr lang="en-US" dirty="0"/>
              <a:t>Positive </a:t>
            </a:r>
            <a:r>
              <a:rPr lang="el-GR" dirty="0"/>
              <a:t>Δ </a:t>
            </a:r>
            <a:r>
              <a:rPr lang="en-US" dirty="0"/>
              <a:t>Balance means excellent operation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BD67A3-BA1C-5F02-35CA-8E03D0619585}"/>
              </a:ext>
            </a:extLst>
          </p:cNvPr>
          <p:cNvCxnSpPr>
            <a:cxnSpLocks/>
          </p:cNvCxnSpPr>
          <p:nvPr userDrawn="1"/>
        </p:nvCxnSpPr>
        <p:spPr>
          <a:xfrm>
            <a:off x="6265267" y="2118716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88468-C556-0948-7F75-AFD4A670063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81000" y="3429000"/>
            <a:ext cx="11430000" cy="2614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6328CDF-5308-B065-F2C5-5628E22654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347" y="6080720"/>
            <a:ext cx="1840159" cy="6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76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35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Value Chain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149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Balance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6" y="211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/>
              <a:t>Balance = Income – Expenses</a:t>
            </a:r>
          </a:p>
          <a:p>
            <a:pPr lvl="0"/>
            <a:r>
              <a:rPr lang="en-US" dirty="0"/>
              <a:t>Strongly dependent on market behavior and operational excellence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1A0DB2-E32D-93AB-3A43-599DA9F2353E}"/>
              </a:ext>
            </a:extLst>
          </p:cNvPr>
          <p:cNvCxnSpPr>
            <a:cxnSpLocks/>
          </p:cNvCxnSpPr>
          <p:nvPr userDrawn="1"/>
        </p:nvCxnSpPr>
        <p:spPr>
          <a:xfrm>
            <a:off x="643456" y="2118716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E998DC-98B3-7AA7-8B4F-D78131C659DC}"/>
              </a:ext>
            </a:extLst>
          </p:cNvPr>
          <p:cNvSpPr/>
          <p:nvPr userDrawn="1"/>
        </p:nvSpPr>
        <p:spPr>
          <a:xfrm>
            <a:off x="6265267" y="135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DCE6C1B-786A-C713-E04E-822E44578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6189" y="149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KPI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D94329E-0057-0286-363D-F8D405854F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7724" y="211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l-GR" dirty="0"/>
              <a:t>Δ </a:t>
            </a:r>
            <a:r>
              <a:rPr lang="en-US" dirty="0"/>
              <a:t>Balance = Actual – Predicted</a:t>
            </a:r>
          </a:p>
          <a:p>
            <a:pPr lvl="0"/>
            <a:r>
              <a:rPr lang="en-US" dirty="0"/>
              <a:t>Good prediction means good planning</a:t>
            </a:r>
          </a:p>
          <a:p>
            <a:pPr lvl="0"/>
            <a:r>
              <a:rPr lang="en-US" dirty="0"/>
              <a:t>Positive </a:t>
            </a:r>
            <a:r>
              <a:rPr lang="el-GR" dirty="0"/>
              <a:t>Δ </a:t>
            </a:r>
            <a:r>
              <a:rPr lang="en-US" dirty="0"/>
              <a:t>Balance means excellent operation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BD67A3-BA1C-5F02-35CA-8E03D0619585}"/>
              </a:ext>
            </a:extLst>
          </p:cNvPr>
          <p:cNvCxnSpPr>
            <a:cxnSpLocks/>
          </p:cNvCxnSpPr>
          <p:nvPr userDrawn="1"/>
        </p:nvCxnSpPr>
        <p:spPr>
          <a:xfrm>
            <a:off x="6520745" y="2118716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88468-C556-0948-7F75-AFD4A670063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81000" y="3429000"/>
            <a:ext cx="11430000" cy="2614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5BE6741-F713-8948-FF99-AA9F6255F5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347" y="6080720"/>
            <a:ext cx="1840159" cy="6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136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2">
            <a:extLst>
              <a:ext uri="{FF2B5EF4-FFF2-40B4-BE49-F238E27FC236}">
                <a16:creationId xmlns:a16="http://schemas.microsoft.com/office/drawing/2014/main" id="{384C0FD2-8777-2FA4-77A5-C2B04CFF0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F00BD6-1DD3-1DF8-F423-7C84036A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6"/>
            <a:ext cx="10515600" cy="660486"/>
          </a:xfrm>
        </p:spPr>
        <p:txBody>
          <a:bodyPr/>
          <a:lstStyle/>
          <a:p>
            <a:r>
              <a:rPr lang="en-US" dirty="0"/>
              <a:t>How? Data Collection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EFE966-8981-D19C-508C-5572904C1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1460" y="1767054"/>
            <a:ext cx="247031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DCS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F5B855C9-0E4D-2391-F484-3A35263C6F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1459" y="2579020"/>
            <a:ext cx="274734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Fuel supply, Gate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CD68001-6CB0-F66E-4847-3E8B22C9F5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1459" y="3361322"/>
            <a:ext cx="3283979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Fuel supply / Crane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C4BC62AF-6DFB-1E82-35BC-BC69BB501D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1459" y="4174270"/>
            <a:ext cx="3283979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Fuel gas treatment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AD81EB9-930F-8AEA-9D9C-98BFF1E98E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1459" y="5000333"/>
            <a:ext cx="3283979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Chemical supply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A104EB94-7983-E6A2-9985-22382DD7C5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09143" y="1765332"/>
            <a:ext cx="325805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Nordpool</a:t>
            </a:r>
            <a:r>
              <a:rPr lang="en-US" dirty="0"/>
              <a:t> Day-Ahead price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2D897556-6BA0-9ECD-CD5C-91C042C27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9143" y="2571244"/>
            <a:ext cx="325805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DHN Auction results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A2150E1C-DDFF-5061-2ACA-B20F9F32CA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09142" y="3372957"/>
            <a:ext cx="3258055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Weather forecast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FE71CA92-260A-D2F6-9411-D2C1340819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09142" y="4199651"/>
            <a:ext cx="325805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Emission monitoring system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3F513147-7451-C63F-0F5C-F345598E0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55" y="5012600"/>
            <a:ext cx="3250469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Production plan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F5C00B-2830-FA64-7074-D1DC38DBD1A8}"/>
              </a:ext>
            </a:extLst>
          </p:cNvPr>
          <p:cNvCxnSpPr>
            <a:cxnSpLocks/>
          </p:cNvCxnSpPr>
          <p:nvPr userDrawn="1"/>
        </p:nvCxnSpPr>
        <p:spPr>
          <a:xfrm>
            <a:off x="2299026" y="2540246"/>
            <a:ext cx="92681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1495E5-97E5-25E1-8972-ED941358DA2B}"/>
              </a:ext>
            </a:extLst>
          </p:cNvPr>
          <p:cNvCxnSpPr>
            <a:cxnSpLocks/>
          </p:cNvCxnSpPr>
          <p:nvPr userDrawn="1"/>
        </p:nvCxnSpPr>
        <p:spPr>
          <a:xfrm>
            <a:off x="603438" y="3346158"/>
            <a:ext cx="109637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15CE53-5DDA-CEF5-852B-5DED400EF333}"/>
              </a:ext>
            </a:extLst>
          </p:cNvPr>
          <p:cNvCxnSpPr>
            <a:cxnSpLocks/>
          </p:cNvCxnSpPr>
          <p:nvPr userDrawn="1"/>
        </p:nvCxnSpPr>
        <p:spPr>
          <a:xfrm>
            <a:off x="603438" y="4136571"/>
            <a:ext cx="109637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F47B77-E144-BA87-0220-076B9B25F081}"/>
              </a:ext>
            </a:extLst>
          </p:cNvPr>
          <p:cNvCxnSpPr>
            <a:cxnSpLocks/>
          </p:cNvCxnSpPr>
          <p:nvPr userDrawn="1"/>
        </p:nvCxnSpPr>
        <p:spPr>
          <a:xfrm>
            <a:off x="2244782" y="4950232"/>
            <a:ext cx="932241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BF89A21-1685-14E9-60D2-31BA17D3ACAD}"/>
              </a:ext>
            </a:extLst>
          </p:cNvPr>
          <p:cNvCxnSpPr>
            <a:cxnSpLocks/>
          </p:cNvCxnSpPr>
          <p:nvPr userDrawn="1"/>
        </p:nvCxnSpPr>
        <p:spPr>
          <a:xfrm>
            <a:off x="4850159" y="1734335"/>
            <a:ext cx="6717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AA20FB0-6715-2439-8BB0-B79A80948809}"/>
              </a:ext>
            </a:extLst>
          </p:cNvPr>
          <p:cNvCxnSpPr>
            <a:cxnSpLocks/>
          </p:cNvCxnSpPr>
          <p:nvPr userDrawn="1"/>
        </p:nvCxnSpPr>
        <p:spPr>
          <a:xfrm>
            <a:off x="4850159" y="5771643"/>
            <a:ext cx="6717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44FD8E-8C2A-AF6A-A9C8-8F3EB61BB69D}"/>
              </a:ext>
            </a:extLst>
          </p:cNvPr>
          <p:cNvGrpSpPr/>
          <p:nvPr userDrawn="1"/>
        </p:nvGrpSpPr>
        <p:grpSpPr>
          <a:xfrm>
            <a:off x="4894740" y="2820359"/>
            <a:ext cx="286719" cy="246221"/>
            <a:chOff x="3735692" y="2820359"/>
            <a:chExt cx="286719" cy="24622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4ADD3B4-E9FA-B136-6E99-15AD7A3EB14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EF436F-1C67-EA3D-0ABD-C0AAAC345ED7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E83291-F87B-7A45-1BD3-E217C6957BE7}"/>
              </a:ext>
            </a:extLst>
          </p:cNvPr>
          <p:cNvGrpSpPr/>
          <p:nvPr userDrawn="1"/>
        </p:nvGrpSpPr>
        <p:grpSpPr>
          <a:xfrm>
            <a:off x="4901090" y="2017084"/>
            <a:ext cx="286719" cy="246221"/>
            <a:chOff x="3742042" y="2820359"/>
            <a:chExt cx="286719" cy="24622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D877F34-78A3-E0FA-386B-9FD452F95A7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8301C4-1454-78A9-B86B-CFBA7F5F501E}"/>
                </a:ext>
              </a:extLst>
            </p:cNvPr>
            <p:cNvSpPr txBox="1"/>
            <p:nvPr userDrawn="1"/>
          </p:nvSpPr>
          <p:spPr>
            <a:xfrm>
              <a:off x="374204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2A11CE-3E7E-0BC6-11C6-4EC9744DD716}"/>
              </a:ext>
            </a:extLst>
          </p:cNvPr>
          <p:cNvGrpSpPr/>
          <p:nvPr userDrawn="1"/>
        </p:nvGrpSpPr>
        <p:grpSpPr>
          <a:xfrm>
            <a:off x="4894740" y="3620459"/>
            <a:ext cx="286719" cy="246221"/>
            <a:chOff x="3735692" y="2820359"/>
            <a:chExt cx="286719" cy="24622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552D447-C680-B700-F24D-870E4B775D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5F89A5-945B-2F74-AD77-593C00218E08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C84B5E0-346E-D42A-EDC1-70A97C344D0F}"/>
              </a:ext>
            </a:extLst>
          </p:cNvPr>
          <p:cNvGrpSpPr/>
          <p:nvPr userDrawn="1"/>
        </p:nvGrpSpPr>
        <p:grpSpPr>
          <a:xfrm>
            <a:off x="4888390" y="4430084"/>
            <a:ext cx="286719" cy="246221"/>
            <a:chOff x="3729342" y="2820359"/>
            <a:chExt cx="286719" cy="24622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D21DF0F-1EC5-D9D8-D40D-2DC27BAD75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F34E39-EB62-0AB9-4343-945CBB55C1D8}"/>
                </a:ext>
              </a:extLst>
            </p:cNvPr>
            <p:cNvSpPr txBox="1"/>
            <p:nvPr userDrawn="1"/>
          </p:nvSpPr>
          <p:spPr>
            <a:xfrm>
              <a:off x="372934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0A4178D-A8F3-B6F2-62DA-D729E2A467A0}"/>
              </a:ext>
            </a:extLst>
          </p:cNvPr>
          <p:cNvGrpSpPr/>
          <p:nvPr userDrawn="1"/>
        </p:nvGrpSpPr>
        <p:grpSpPr>
          <a:xfrm>
            <a:off x="4894740" y="5261934"/>
            <a:ext cx="286719" cy="246221"/>
            <a:chOff x="3735692" y="2820359"/>
            <a:chExt cx="286719" cy="24622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CBB598B-EF98-353F-1F15-9452F70E76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DEBDE7B-36B8-5068-A579-B5F4C64EF282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45F93B7-994E-CD0F-1B49-42E0C1A3FB74}"/>
              </a:ext>
            </a:extLst>
          </p:cNvPr>
          <p:cNvGrpSpPr/>
          <p:nvPr userDrawn="1"/>
        </p:nvGrpSpPr>
        <p:grpSpPr>
          <a:xfrm>
            <a:off x="8014991" y="2820359"/>
            <a:ext cx="286719" cy="246221"/>
            <a:chOff x="3739616" y="2820359"/>
            <a:chExt cx="286719" cy="246221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880AA1E-4C60-5EA1-595F-6FF7202EE3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A9D623-78FD-2FDC-7745-7D6CF624E736}"/>
                </a:ext>
              </a:extLst>
            </p:cNvPr>
            <p:cNvSpPr txBox="1"/>
            <p:nvPr userDrawn="1"/>
          </p:nvSpPr>
          <p:spPr>
            <a:xfrm>
              <a:off x="3739616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7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C16C234-F52E-1C93-5648-A92CECDF0CFD}"/>
              </a:ext>
            </a:extLst>
          </p:cNvPr>
          <p:cNvGrpSpPr/>
          <p:nvPr userDrawn="1"/>
        </p:nvGrpSpPr>
        <p:grpSpPr>
          <a:xfrm>
            <a:off x="8009569" y="2017084"/>
            <a:ext cx="286719" cy="246221"/>
            <a:chOff x="3734194" y="2820359"/>
            <a:chExt cx="286719" cy="24622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84A3FCA-C2EE-9CE0-6540-9FF5862A7DE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759271D-03AB-30A7-1DEC-012880E77299}"/>
                </a:ext>
              </a:extLst>
            </p:cNvPr>
            <p:cNvSpPr txBox="1"/>
            <p:nvPr userDrawn="1"/>
          </p:nvSpPr>
          <p:spPr>
            <a:xfrm>
              <a:off x="3734194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6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00EF9FB-1181-FE98-EBC2-B345C8FDC0AB}"/>
              </a:ext>
            </a:extLst>
          </p:cNvPr>
          <p:cNvGrpSpPr/>
          <p:nvPr userDrawn="1"/>
        </p:nvGrpSpPr>
        <p:grpSpPr>
          <a:xfrm>
            <a:off x="8011067" y="3620459"/>
            <a:ext cx="286719" cy="246221"/>
            <a:chOff x="3735692" y="2820359"/>
            <a:chExt cx="286719" cy="246221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AF6C5AB-02CB-BE5A-7E8C-39CDFC3BD3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D1A4C48-B2AE-65AB-E3E2-26ECE4C876F9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47A8DEE-95CF-E024-48AF-4E993468FC59}"/>
              </a:ext>
            </a:extLst>
          </p:cNvPr>
          <p:cNvGrpSpPr/>
          <p:nvPr userDrawn="1"/>
        </p:nvGrpSpPr>
        <p:grpSpPr>
          <a:xfrm>
            <a:off x="8008641" y="4430084"/>
            <a:ext cx="286719" cy="246221"/>
            <a:chOff x="3733266" y="2820359"/>
            <a:chExt cx="286719" cy="246221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812E234-4101-4B00-8B5D-4E25D44D279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B318C38-DAFB-07C4-36DE-6C26C6234905}"/>
                </a:ext>
              </a:extLst>
            </p:cNvPr>
            <p:cNvSpPr txBox="1"/>
            <p:nvPr userDrawn="1"/>
          </p:nvSpPr>
          <p:spPr>
            <a:xfrm>
              <a:off x="3733266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9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34F0B46-FA7F-843A-0D9F-54D8351E9038}"/>
              </a:ext>
            </a:extLst>
          </p:cNvPr>
          <p:cNvGrpSpPr/>
          <p:nvPr userDrawn="1"/>
        </p:nvGrpSpPr>
        <p:grpSpPr>
          <a:xfrm>
            <a:off x="7987523" y="5261934"/>
            <a:ext cx="342348" cy="246221"/>
            <a:chOff x="3712148" y="2820359"/>
            <a:chExt cx="342348" cy="246221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06C1D12-DC38-86B5-9AF0-614538FEB1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77BE009-690C-D977-A28B-7D0CF1F60641}"/>
                </a:ext>
              </a:extLst>
            </p:cNvPr>
            <p:cNvSpPr txBox="1"/>
            <p:nvPr userDrawn="1"/>
          </p:nvSpPr>
          <p:spPr>
            <a:xfrm>
              <a:off x="3712148" y="2820359"/>
              <a:ext cx="3423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10</a:t>
              </a:r>
            </a:p>
          </p:txBody>
        </p:sp>
      </p:grp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64F014C-FEDB-390D-9687-96CDBDBF31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347" y="6080720"/>
            <a:ext cx="1840159" cy="694558"/>
          </a:xfrm>
          <a:prstGeom prst="rect">
            <a:avLst/>
          </a:prstGeom>
        </p:spPr>
      </p:pic>
      <p:pic>
        <p:nvPicPr>
          <p:cNvPr id="27" name="Picture 2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B0F004E-2CFB-B168-5277-8FF6402E2D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004" y="3016047"/>
            <a:ext cx="3860114" cy="145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4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9653BB5-DEB0-FC3E-E3C8-6A4C98B788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409" y="6078371"/>
            <a:ext cx="1573706" cy="687900"/>
          </a:xfrm>
          <a:prstGeom prst="rect">
            <a:avLst/>
          </a:prstGeom>
        </p:spPr>
      </p:pic>
      <p:sp>
        <p:nvSpPr>
          <p:cNvPr id="5" name="Slide Number Placeholder 32">
            <a:extLst>
              <a:ext uri="{FF2B5EF4-FFF2-40B4-BE49-F238E27FC236}">
                <a16:creationId xmlns:a16="http://schemas.microsoft.com/office/drawing/2014/main" id="{384C0FD2-8777-2FA4-77A5-C2B04CFF0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F00BD6-1DD3-1DF8-F423-7C84036A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6"/>
            <a:ext cx="10515600" cy="660486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EFE966-8981-D19C-508C-5572904C1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51038"/>
            <a:ext cx="939800" cy="334521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32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  <a:p>
            <a:pPr lvl="0"/>
            <a:r>
              <a:rPr lang="en-US" dirty="0"/>
              <a:t>02</a:t>
            </a:r>
          </a:p>
          <a:p>
            <a:pPr lvl="0"/>
            <a:r>
              <a:rPr lang="en-US" dirty="0"/>
              <a:t>03</a:t>
            </a:r>
          </a:p>
          <a:p>
            <a:pPr lvl="0"/>
            <a:r>
              <a:rPr lang="en-US" dirty="0"/>
              <a:t>04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6539723-74B3-5552-4FCD-F335202DE23B}"/>
              </a:ext>
            </a:extLst>
          </p:cNvPr>
          <p:cNvCxnSpPr/>
          <p:nvPr userDrawn="1"/>
        </p:nvCxnSpPr>
        <p:spPr>
          <a:xfrm>
            <a:off x="381000" y="1295400"/>
            <a:ext cx="11430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4EECC4A3-A98F-3BA1-D8E6-F525B189E488}"/>
              </a:ext>
            </a:extLst>
          </p:cNvPr>
          <p:cNvSpPr/>
          <p:nvPr userDrawn="1"/>
        </p:nvSpPr>
        <p:spPr>
          <a:xfrm>
            <a:off x="723900" y="1261390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BB23294E-B6E9-7E8E-3AB0-838FDC02F4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4100" y="1951038"/>
            <a:ext cx="5676900" cy="3345211"/>
          </a:xfrm>
        </p:spPr>
        <p:txBody>
          <a:bodyPr wrap="square">
            <a:normAutofit/>
          </a:bodyPr>
          <a:lstStyle>
            <a:lvl1pPr marL="0" indent="0">
              <a:lnSpc>
                <a:spcPct val="150000"/>
              </a:lnSpc>
              <a:buNone/>
              <a:defRPr sz="32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About us</a:t>
            </a:r>
          </a:p>
          <a:p>
            <a:pPr lvl="0"/>
            <a:r>
              <a:rPr lang="en-US" dirty="0"/>
              <a:t>Context</a:t>
            </a:r>
          </a:p>
          <a:p>
            <a:pPr lvl="0"/>
            <a:r>
              <a:rPr lang="en-US" dirty="0"/>
              <a:t>Solution</a:t>
            </a:r>
          </a:p>
          <a:p>
            <a:pPr lvl="0"/>
            <a:r>
              <a:rPr lang="en-US" dirty="0"/>
              <a:t>Experience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EE920A-453F-731C-3B20-1CB1D5BE8D07}"/>
              </a:ext>
            </a:extLst>
          </p:cNvPr>
          <p:cNvSpPr/>
          <p:nvPr userDrawn="1"/>
        </p:nvSpPr>
        <p:spPr>
          <a:xfrm>
            <a:off x="6229027" y="125697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143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56EA153-FB5A-843A-4C45-56A4D52B00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004" y="3016047"/>
            <a:ext cx="3860114" cy="1456979"/>
          </a:xfrm>
          <a:prstGeom prst="rect">
            <a:avLst/>
          </a:prstGeom>
        </p:spPr>
      </p:pic>
      <p:sp>
        <p:nvSpPr>
          <p:cNvPr id="5" name="Slide Number Placeholder 32">
            <a:extLst>
              <a:ext uri="{FF2B5EF4-FFF2-40B4-BE49-F238E27FC236}">
                <a16:creationId xmlns:a16="http://schemas.microsoft.com/office/drawing/2014/main" id="{384C0FD2-8777-2FA4-77A5-C2B04CFF0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F00BD6-1DD3-1DF8-F423-7C84036A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6"/>
            <a:ext cx="10515600" cy="660486"/>
          </a:xfrm>
        </p:spPr>
        <p:txBody>
          <a:bodyPr/>
          <a:lstStyle/>
          <a:p>
            <a:r>
              <a:rPr lang="en-US" dirty="0"/>
              <a:t>How? Data Analysis and Control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EFE966-8981-D19C-508C-5572904C1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1460" y="1767054"/>
            <a:ext cx="271006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Advance process control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F5B855C9-0E4D-2391-F484-3A35263C6F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1460" y="2579020"/>
            <a:ext cx="270371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Mass and Energy balance (observability)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CD68001-6CB0-F66E-4847-3E8B22C9F5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1459" y="3361322"/>
            <a:ext cx="271006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FGT Chemical reaction efficiency monitoring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C4BC62AF-6DFB-1E82-35BC-BC69BB501D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1460" y="4174270"/>
            <a:ext cx="271006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NOx control, ammonia  dosing 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AD81EB9-930F-8AEA-9D9C-98BFF1E98E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1459" y="5000333"/>
            <a:ext cx="271006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: vibration, surface cleaning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A104EB94-7983-E6A2-9985-22382DD7C5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09144" y="1765332"/>
            <a:ext cx="3258054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Online </a:t>
            </a:r>
            <a:r>
              <a:rPr lang="en-US" dirty="0" err="1"/>
              <a:t>Opex</a:t>
            </a:r>
            <a:r>
              <a:rPr lang="en-US" dirty="0"/>
              <a:t> calculation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2D897556-6BA0-9ECD-CD5C-91C042C27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9143" y="2571244"/>
            <a:ext cx="3258054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Opex</a:t>
            </a:r>
            <a:r>
              <a:rPr lang="en-US" dirty="0"/>
              <a:t> model and Forecast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A2150E1C-DDFF-5061-2ACA-B20F9F32CA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09142" y="3372957"/>
            <a:ext cx="3258055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Chemical supply forecast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FE71CA92-260A-D2F6-9411-D2C1340819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09142" y="4199651"/>
            <a:ext cx="3258055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Set points optimization for Flexibility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3F513147-7451-C63F-0F5C-F345598E0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54" y="5012600"/>
            <a:ext cx="3249351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Automated Bidding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F5C00B-2830-FA64-7074-D1DC38DBD1A8}"/>
              </a:ext>
            </a:extLst>
          </p:cNvPr>
          <p:cNvCxnSpPr>
            <a:cxnSpLocks/>
          </p:cNvCxnSpPr>
          <p:nvPr userDrawn="1"/>
        </p:nvCxnSpPr>
        <p:spPr>
          <a:xfrm>
            <a:off x="2299026" y="2540246"/>
            <a:ext cx="92681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1495E5-97E5-25E1-8972-ED941358DA2B}"/>
              </a:ext>
            </a:extLst>
          </p:cNvPr>
          <p:cNvCxnSpPr>
            <a:cxnSpLocks/>
          </p:cNvCxnSpPr>
          <p:nvPr userDrawn="1"/>
        </p:nvCxnSpPr>
        <p:spPr>
          <a:xfrm>
            <a:off x="603438" y="3346158"/>
            <a:ext cx="109637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15CE53-5DDA-CEF5-852B-5DED400EF333}"/>
              </a:ext>
            </a:extLst>
          </p:cNvPr>
          <p:cNvCxnSpPr>
            <a:cxnSpLocks/>
          </p:cNvCxnSpPr>
          <p:nvPr userDrawn="1"/>
        </p:nvCxnSpPr>
        <p:spPr>
          <a:xfrm>
            <a:off x="603438" y="4136571"/>
            <a:ext cx="109637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F47B77-E144-BA87-0220-076B9B25F081}"/>
              </a:ext>
            </a:extLst>
          </p:cNvPr>
          <p:cNvCxnSpPr>
            <a:cxnSpLocks/>
          </p:cNvCxnSpPr>
          <p:nvPr userDrawn="1"/>
        </p:nvCxnSpPr>
        <p:spPr>
          <a:xfrm>
            <a:off x="2244782" y="4950232"/>
            <a:ext cx="932241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BF89A21-1685-14E9-60D2-31BA17D3ACAD}"/>
              </a:ext>
            </a:extLst>
          </p:cNvPr>
          <p:cNvCxnSpPr>
            <a:cxnSpLocks/>
          </p:cNvCxnSpPr>
          <p:nvPr userDrawn="1"/>
        </p:nvCxnSpPr>
        <p:spPr>
          <a:xfrm>
            <a:off x="4850159" y="1734335"/>
            <a:ext cx="6717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AA20FB0-6715-2439-8BB0-B79A80948809}"/>
              </a:ext>
            </a:extLst>
          </p:cNvPr>
          <p:cNvCxnSpPr>
            <a:cxnSpLocks/>
          </p:cNvCxnSpPr>
          <p:nvPr userDrawn="1"/>
        </p:nvCxnSpPr>
        <p:spPr>
          <a:xfrm>
            <a:off x="4850159" y="5771643"/>
            <a:ext cx="6717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44FD8E-8C2A-AF6A-A9C8-8F3EB61BB69D}"/>
              </a:ext>
            </a:extLst>
          </p:cNvPr>
          <p:cNvGrpSpPr/>
          <p:nvPr userDrawn="1"/>
        </p:nvGrpSpPr>
        <p:grpSpPr>
          <a:xfrm>
            <a:off x="4894740" y="2820359"/>
            <a:ext cx="286719" cy="246221"/>
            <a:chOff x="3735692" y="2820359"/>
            <a:chExt cx="286719" cy="24622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4ADD3B4-E9FA-B136-6E99-15AD7A3EB14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EF436F-1C67-EA3D-0ABD-C0AAAC345ED7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E83291-F87B-7A45-1BD3-E217C6957BE7}"/>
              </a:ext>
            </a:extLst>
          </p:cNvPr>
          <p:cNvGrpSpPr/>
          <p:nvPr userDrawn="1"/>
        </p:nvGrpSpPr>
        <p:grpSpPr>
          <a:xfrm>
            <a:off x="4901090" y="2017084"/>
            <a:ext cx="286719" cy="246221"/>
            <a:chOff x="3742042" y="2820359"/>
            <a:chExt cx="286719" cy="24622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D877F34-78A3-E0FA-386B-9FD452F95A7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8301C4-1454-78A9-B86B-CFBA7F5F501E}"/>
                </a:ext>
              </a:extLst>
            </p:cNvPr>
            <p:cNvSpPr txBox="1"/>
            <p:nvPr userDrawn="1"/>
          </p:nvSpPr>
          <p:spPr>
            <a:xfrm>
              <a:off x="374204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2A11CE-3E7E-0BC6-11C6-4EC9744DD716}"/>
              </a:ext>
            </a:extLst>
          </p:cNvPr>
          <p:cNvGrpSpPr/>
          <p:nvPr userDrawn="1"/>
        </p:nvGrpSpPr>
        <p:grpSpPr>
          <a:xfrm>
            <a:off x="4894740" y="3620459"/>
            <a:ext cx="286719" cy="246221"/>
            <a:chOff x="3735692" y="2820359"/>
            <a:chExt cx="286719" cy="24622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552D447-C680-B700-F24D-870E4B775D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5F89A5-945B-2F74-AD77-593C00218E08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C84B5E0-346E-D42A-EDC1-70A97C344D0F}"/>
              </a:ext>
            </a:extLst>
          </p:cNvPr>
          <p:cNvGrpSpPr/>
          <p:nvPr userDrawn="1"/>
        </p:nvGrpSpPr>
        <p:grpSpPr>
          <a:xfrm>
            <a:off x="4888390" y="4430084"/>
            <a:ext cx="286719" cy="246221"/>
            <a:chOff x="3729342" y="2820359"/>
            <a:chExt cx="286719" cy="24622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D21DF0F-1EC5-D9D8-D40D-2DC27BAD75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F34E39-EB62-0AB9-4343-945CBB55C1D8}"/>
                </a:ext>
              </a:extLst>
            </p:cNvPr>
            <p:cNvSpPr txBox="1"/>
            <p:nvPr userDrawn="1"/>
          </p:nvSpPr>
          <p:spPr>
            <a:xfrm>
              <a:off x="372934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0A4178D-A8F3-B6F2-62DA-D729E2A467A0}"/>
              </a:ext>
            </a:extLst>
          </p:cNvPr>
          <p:cNvGrpSpPr/>
          <p:nvPr userDrawn="1"/>
        </p:nvGrpSpPr>
        <p:grpSpPr>
          <a:xfrm>
            <a:off x="4894740" y="5261934"/>
            <a:ext cx="286719" cy="246221"/>
            <a:chOff x="3735692" y="2820359"/>
            <a:chExt cx="286719" cy="24622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CBB598B-EF98-353F-1F15-9452F70E76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DEBDE7B-36B8-5068-A579-B5F4C64EF282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45F93B7-994E-CD0F-1B49-42E0C1A3FB74}"/>
              </a:ext>
            </a:extLst>
          </p:cNvPr>
          <p:cNvGrpSpPr/>
          <p:nvPr userDrawn="1"/>
        </p:nvGrpSpPr>
        <p:grpSpPr>
          <a:xfrm>
            <a:off x="8014991" y="2820359"/>
            <a:ext cx="286719" cy="246221"/>
            <a:chOff x="3739616" y="2820359"/>
            <a:chExt cx="286719" cy="246221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880AA1E-4C60-5EA1-595F-6FF7202EE3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A9D623-78FD-2FDC-7745-7D6CF624E736}"/>
                </a:ext>
              </a:extLst>
            </p:cNvPr>
            <p:cNvSpPr txBox="1"/>
            <p:nvPr userDrawn="1"/>
          </p:nvSpPr>
          <p:spPr>
            <a:xfrm>
              <a:off x="3739616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7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C16C234-F52E-1C93-5648-A92CECDF0CFD}"/>
              </a:ext>
            </a:extLst>
          </p:cNvPr>
          <p:cNvGrpSpPr/>
          <p:nvPr userDrawn="1"/>
        </p:nvGrpSpPr>
        <p:grpSpPr>
          <a:xfrm>
            <a:off x="8009569" y="2017084"/>
            <a:ext cx="286719" cy="246221"/>
            <a:chOff x="3734194" y="2820359"/>
            <a:chExt cx="286719" cy="24622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84A3FCA-C2EE-9CE0-6540-9FF5862A7DE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759271D-03AB-30A7-1DEC-012880E77299}"/>
                </a:ext>
              </a:extLst>
            </p:cNvPr>
            <p:cNvSpPr txBox="1"/>
            <p:nvPr userDrawn="1"/>
          </p:nvSpPr>
          <p:spPr>
            <a:xfrm>
              <a:off x="3734194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6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00EF9FB-1181-FE98-EBC2-B345C8FDC0AB}"/>
              </a:ext>
            </a:extLst>
          </p:cNvPr>
          <p:cNvGrpSpPr/>
          <p:nvPr userDrawn="1"/>
        </p:nvGrpSpPr>
        <p:grpSpPr>
          <a:xfrm>
            <a:off x="8011067" y="3620459"/>
            <a:ext cx="286719" cy="246221"/>
            <a:chOff x="3735692" y="2820359"/>
            <a:chExt cx="286719" cy="246221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AF6C5AB-02CB-BE5A-7E8C-39CDFC3BD3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D1A4C48-B2AE-65AB-E3E2-26ECE4C876F9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47A8DEE-95CF-E024-48AF-4E993468FC59}"/>
              </a:ext>
            </a:extLst>
          </p:cNvPr>
          <p:cNvGrpSpPr/>
          <p:nvPr userDrawn="1"/>
        </p:nvGrpSpPr>
        <p:grpSpPr>
          <a:xfrm>
            <a:off x="8008641" y="4430084"/>
            <a:ext cx="286719" cy="246221"/>
            <a:chOff x="3733266" y="2820359"/>
            <a:chExt cx="286719" cy="246221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812E234-4101-4B00-8B5D-4E25D44D279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B318C38-DAFB-07C4-36DE-6C26C6234905}"/>
                </a:ext>
              </a:extLst>
            </p:cNvPr>
            <p:cNvSpPr txBox="1"/>
            <p:nvPr userDrawn="1"/>
          </p:nvSpPr>
          <p:spPr>
            <a:xfrm>
              <a:off x="3733266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9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34F0B46-FA7F-843A-0D9F-54D8351E9038}"/>
              </a:ext>
            </a:extLst>
          </p:cNvPr>
          <p:cNvGrpSpPr/>
          <p:nvPr userDrawn="1"/>
        </p:nvGrpSpPr>
        <p:grpSpPr>
          <a:xfrm>
            <a:off x="7987523" y="5261934"/>
            <a:ext cx="342348" cy="246221"/>
            <a:chOff x="3712148" y="2820359"/>
            <a:chExt cx="342348" cy="246221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06C1D12-DC38-86B5-9AF0-614538FEB1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77BE009-690C-D977-A28B-7D0CF1F60641}"/>
                </a:ext>
              </a:extLst>
            </p:cNvPr>
            <p:cNvSpPr txBox="1"/>
            <p:nvPr userDrawn="1"/>
          </p:nvSpPr>
          <p:spPr>
            <a:xfrm>
              <a:off x="3712148" y="2820359"/>
              <a:ext cx="3423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10</a:t>
              </a:r>
            </a:p>
          </p:txBody>
        </p:sp>
      </p:grp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73515B6-356A-1B21-E545-114F000CF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347" y="6080720"/>
            <a:ext cx="1840159" cy="6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907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DBB9EFB-5C92-0E65-88DF-C3D045CD5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177" y="1515484"/>
            <a:ext cx="3852932" cy="1454268"/>
          </a:xfrm>
          <a:prstGeom prst="rect">
            <a:avLst/>
          </a:prstGeom>
        </p:spPr>
      </p:pic>
      <p:sp>
        <p:nvSpPr>
          <p:cNvPr id="5" name="Slide Number Placeholder 32">
            <a:extLst>
              <a:ext uri="{FF2B5EF4-FFF2-40B4-BE49-F238E27FC236}">
                <a16:creationId xmlns:a16="http://schemas.microsoft.com/office/drawing/2014/main" id="{384C0FD2-8777-2FA4-77A5-C2B04CFF0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F00BD6-1DD3-1DF8-F423-7C84036A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6"/>
            <a:ext cx="10515600" cy="660486"/>
          </a:xfrm>
        </p:spPr>
        <p:txBody>
          <a:bodyPr/>
          <a:lstStyle/>
          <a:p>
            <a:r>
              <a:rPr lang="en-US" dirty="0" err="1"/>
              <a:t>Privalumai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EFE966-8981-D19C-508C-5572904C1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1460" y="1898830"/>
            <a:ext cx="5920432" cy="4042075"/>
          </a:xfrm>
        </p:spPr>
        <p:txBody>
          <a:bodyPr numCol="2" spcCol="457200" anchor="t">
            <a:normAutofit/>
          </a:bodyPr>
          <a:lstStyle>
            <a:lvl1pPr marL="342900" indent="-342900">
              <a:lnSpc>
                <a:spcPct val="150000"/>
              </a:lnSpc>
              <a:buAutoNum type="arabicPeriod"/>
              <a:defRPr sz="20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 err="1"/>
              <a:t>Funkcionalumo</a:t>
            </a:r>
            <a:r>
              <a:rPr lang="en-US" dirty="0"/>
              <a:t> </a:t>
            </a:r>
            <a:r>
              <a:rPr lang="en-US" dirty="0" err="1"/>
              <a:t>plėtra</a:t>
            </a:r>
            <a:r>
              <a:rPr lang="en-US" dirty="0"/>
              <a:t> </a:t>
            </a:r>
            <a:r>
              <a:rPr lang="en-US" dirty="0" err="1"/>
              <a:t>pagal</a:t>
            </a:r>
            <a:r>
              <a:rPr lang="en-US" dirty="0"/>
              <a:t> </a:t>
            </a:r>
            <a:r>
              <a:rPr lang="en-US" dirty="0" err="1"/>
              <a:t>poreikį</a:t>
            </a:r>
            <a:endParaRPr lang="en-US" dirty="0"/>
          </a:p>
          <a:p>
            <a:pPr lvl="0"/>
            <a:r>
              <a:rPr lang="en-US" dirty="0" err="1"/>
              <a:t>Suderinamumas</a:t>
            </a:r>
            <a:endParaRPr lang="en-US" dirty="0"/>
          </a:p>
          <a:p>
            <a:pPr lvl="0"/>
            <a:r>
              <a:rPr lang="en-US" dirty="0" err="1"/>
              <a:t>Saugumas</a:t>
            </a:r>
            <a:endParaRPr lang="en-US" dirty="0"/>
          </a:p>
          <a:p>
            <a:pPr lvl="0"/>
            <a:r>
              <a:rPr lang="en-US" dirty="0" err="1"/>
              <a:t>Analitika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dirbtinis</a:t>
            </a:r>
            <a:r>
              <a:rPr lang="en-US" dirty="0"/>
              <a:t> </a:t>
            </a:r>
            <a:r>
              <a:rPr lang="en-US" dirty="0" err="1"/>
              <a:t>intelektas</a:t>
            </a:r>
            <a:endParaRPr lang="en-US" dirty="0"/>
          </a:p>
          <a:p>
            <a:pPr lvl="0"/>
            <a:r>
              <a:rPr lang="en-US" dirty="0" err="1"/>
              <a:t>Operatyvumas</a:t>
            </a:r>
            <a:endParaRPr lang="en-US" dirty="0"/>
          </a:p>
          <a:p>
            <a:pPr lvl="0"/>
            <a:r>
              <a:rPr lang="en-US" dirty="0" err="1"/>
              <a:t>Suderinamumas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err="1"/>
              <a:t>Analitika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dirbtinis</a:t>
            </a:r>
            <a:r>
              <a:rPr lang="en-US" dirty="0"/>
              <a:t> </a:t>
            </a:r>
            <a:r>
              <a:rPr lang="en-US" dirty="0" err="1"/>
              <a:t>intelektas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err="1"/>
              <a:t>Operatyvumas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err="1"/>
              <a:t>Funkcionalumo</a:t>
            </a:r>
            <a:r>
              <a:rPr lang="en-US" dirty="0"/>
              <a:t> </a:t>
            </a:r>
            <a:r>
              <a:rPr lang="en-US" dirty="0" err="1"/>
              <a:t>plėtra</a:t>
            </a:r>
            <a:r>
              <a:rPr lang="en-US" dirty="0"/>
              <a:t> </a:t>
            </a:r>
            <a:r>
              <a:rPr lang="en-US" dirty="0" err="1"/>
              <a:t>pagal</a:t>
            </a:r>
            <a:r>
              <a:rPr lang="en-US" dirty="0"/>
              <a:t> </a:t>
            </a:r>
            <a:r>
              <a:rPr lang="en-US" dirty="0" err="1"/>
              <a:t>poreikį</a:t>
            </a:r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Saugumas</a:t>
            </a:r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9515069B-AD72-2AAC-254F-CDC11DEFC0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3B1082-7523-798A-1D56-3473DF0ECEB8}"/>
              </a:ext>
            </a:extLst>
          </p:cNvPr>
          <p:cNvCxnSpPr/>
          <p:nvPr userDrawn="1"/>
        </p:nvCxnSpPr>
        <p:spPr>
          <a:xfrm>
            <a:off x="381000" y="1293557"/>
            <a:ext cx="11430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B7DD9B4-1A45-0A4B-7EC2-CF6D6AB3E318}"/>
              </a:ext>
            </a:extLst>
          </p:cNvPr>
          <p:cNvSpPr/>
          <p:nvPr userDrawn="1"/>
        </p:nvSpPr>
        <p:spPr>
          <a:xfrm>
            <a:off x="486261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65D68E-E176-F7A9-308F-A566F4C79591}"/>
              </a:ext>
            </a:extLst>
          </p:cNvPr>
          <p:cNvSpPr/>
          <p:nvPr userDrawn="1"/>
        </p:nvSpPr>
        <p:spPr>
          <a:xfrm>
            <a:off x="646410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D0CDFFB-FB4B-5092-712A-ABAF77A27C4B}"/>
              </a:ext>
            </a:extLst>
          </p:cNvPr>
          <p:cNvSpPr/>
          <p:nvPr userDrawn="1"/>
        </p:nvSpPr>
        <p:spPr>
          <a:xfrm>
            <a:off x="863386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1865400-AE31-8EB8-8539-FCD48AA34976}"/>
              </a:ext>
            </a:extLst>
          </p:cNvPr>
          <p:cNvSpPr/>
          <p:nvPr userDrawn="1"/>
        </p:nvSpPr>
        <p:spPr>
          <a:xfrm>
            <a:off x="1199183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50415D-DF3F-72C8-F685-94E98A735E14}"/>
              </a:ext>
            </a:extLst>
          </p:cNvPr>
          <p:cNvSpPr/>
          <p:nvPr userDrawn="1"/>
        </p:nvSpPr>
        <p:spPr>
          <a:xfrm>
            <a:off x="1705461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7996712-F233-7B2F-9738-EFB4B41FF358}"/>
              </a:ext>
            </a:extLst>
          </p:cNvPr>
          <p:cNvSpPr/>
          <p:nvPr userDrawn="1"/>
        </p:nvSpPr>
        <p:spPr>
          <a:xfrm>
            <a:off x="2495874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4194D4-2CE6-4A9F-D995-E6F29A10FAD3}"/>
              </a:ext>
            </a:extLst>
          </p:cNvPr>
          <p:cNvSpPr/>
          <p:nvPr userDrawn="1"/>
        </p:nvSpPr>
        <p:spPr>
          <a:xfrm>
            <a:off x="3420607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1BD8DF8-876A-005A-7AD5-4AC45B77A859}"/>
              </a:ext>
            </a:extLst>
          </p:cNvPr>
          <p:cNvSpPr/>
          <p:nvPr userDrawn="1"/>
        </p:nvSpPr>
        <p:spPr>
          <a:xfrm>
            <a:off x="4810286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D2BC68B-38C2-826B-9777-AAD327C98DD1}"/>
              </a:ext>
            </a:extLst>
          </p:cNvPr>
          <p:cNvSpPr/>
          <p:nvPr userDrawn="1"/>
        </p:nvSpPr>
        <p:spPr>
          <a:xfrm rot="10800000">
            <a:off x="11639002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FA5CF00-AC5E-7DB5-1921-5BA2A3EBA4D9}"/>
              </a:ext>
            </a:extLst>
          </p:cNvPr>
          <p:cNvSpPr/>
          <p:nvPr userDrawn="1"/>
        </p:nvSpPr>
        <p:spPr>
          <a:xfrm rot="10800000">
            <a:off x="7314977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A8B629D-4D65-1529-9AF0-A4A86FFA5D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347" y="6080720"/>
            <a:ext cx="1840159" cy="6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04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734938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WOW effect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2772982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OPEX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7" y="3059416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0B21310E-C3BD-B3E2-12F2-C6A9564CEB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61968" y="1944717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616BF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-2%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63578D4-E4D9-2489-6AB9-0C2785E1CE88}"/>
              </a:ext>
            </a:extLst>
          </p:cNvPr>
          <p:cNvSpPr/>
          <p:nvPr userDrawn="1"/>
        </p:nvSpPr>
        <p:spPr>
          <a:xfrm>
            <a:off x="7928535" y="1734938"/>
            <a:ext cx="3882465" cy="4178193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C098976-7A8B-E7C4-4BA6-C8770B96527A}"/>
              </a:ext>
            </a:extLst>
          </p:cNvPr>
          <p:cNvSpPr/>
          <p:nvPr userDrawn="1"/>
        </p:nvSpPr>
        <p:spPr>
          <a:xfrm>
            <a:off x="380999" y="3999673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EE325665-E6A3-4CBF-9013-9651ED8A32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1921" y="5037717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36584848-7159-A8E6-E81E-6BE756624AF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3457" y="5324151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9EBEB0BF-784D-614E-633C-71F5064A654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461968" y="4209452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616BF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2720FE-979D-88CE-104C-A1028C599087}"/>
              </a:ext>
            </a:extLst>
          </p:cNvPr>
          <p:cNvSpPr/>
          <p:nvPr userDrawn="1"/>
        </p:nvSpPr>
        <p:spPr>
          <a:xfrm>
            <a:off x="4155557" y="1734938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637CB9CB-E6C5-964E-3FF7-B69FF867CED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26479" y="2772982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Burning quality</a:t>
            </a:r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EA30D61A-1FBE-9614-4811-339F7A42BC6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18015" y="3059416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D1A1005A-EFA7-D9AE-0CB1-DFFBFBB464B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36526" y="1944717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616BF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F337D8F-0DB4-BE5E-7FA1-DC2346B8E262}"/>
              </a:ext>
            </a:extLst>
          </p:cNvPr>
          <p:cNvSpPr/>
          <p:nvPr userDrawn="1"/>
        </p:nvSpPr>
        <p:spPr>
          <a:xfrm>
            <a:off x="4155557" y="3999673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F2C5BDAD-09DF-5814-29A4-177945CEE53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26479" y="5037717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Electricity production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C01EFB0E-062F-8297-156E-8D2E69F048C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18015" y="5324151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C87D59E6-D26A-AC9D-4D73-DC80FA7651B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36526" y="4209452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616BF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978413AE-C9DE-E5E4-AB77-E89B5BEECBE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04142" y="4671533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What is your potential?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7AB20E7-03FC-327F-D41F-00DBA96C0D5C}"/>
              </a:ext>
            </a:extLst>
          </p:cNvPr>
          <p:cNvSpPr/>
          <p:nvPr userDrawn="1"/>
        </p:nvSpPr>
        <p:spPr>
          <a:xfrm>
            <a:off x="8958828" y="2553984"/>
            <a:ext cx="1827024" cy="1827024"/>
          </a:xfrm>
          <a:prstGeom prst="ellipse">
            <a:avLst/>
          </a:prstGeom>
          <a:solidFill>
            <a:srgbClr val="616B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112FB836-3C4C-19E7-6E8C-5BF4395B4E6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233481" y="3158253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? %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4B9CFBE-EF0B-5D61-15BF-FB2746C65C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347" y="6080720"/>
            <a:ext cx="1840159" cy="6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906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734938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WOW effect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2772982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OPEX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7" y="3059416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0B21310E-C3BD-B3E2-12F2-C6A9564CEB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61968" y="1944717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616BF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-2%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63578D4-E4D9-2489-6AB9-0C2785E1CE88}"/>
              </a:ext>
            </a:extLst>
          </p:cNvPr>
          <p:cNvSpPr/>
          <p:nvPr userDrawn="1"/>
        </p:nvSpPr>
        <p:spPr>
          <a:xfrm>
            <a:off x="7928535" y="1734938"/>
            <a:ext cx="3882465" cy="4178193"/>
          </a:xfrm>
          <a:prstGeom prst="rect">
            <a:avLst/>
          </a:prstGeom>
          <a:solidFill>
            <a:srgbClr val="616B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C098976-7A8B-E7C4-4BA6-C8770B96527A}"/>
              </a:ext>
            </a:extLst>
          </p:cNvPr>
          <p:cNvSpPr/>
          <p:nvPr userDrawn="1"/>
        </p:nvSpPr>
        <p:spPr>
          <a:xfrm>
            <a:off x="380999" y="3999673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EE325665-E6A3-4CBF-9013-9651ED8A32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1921" y="5037717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36584848-7159-A8E6-E81E-6BE756624AF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3457" y="5324151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9EBEB0BF-784D-614E-633C-71F5064A654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461968" y="4209452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616BF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2720FE-979D-88CE-104C-A1028C599087}"/>
              </a:ext>
            </a:extLst>
          </p:cNvPr>
          <p:cNvSpPr/>
          <p:nvPr userDrawn="1"/>
        </p:nvSpPr>
        <p:spPr>
          <a:xfrm>
            <a:off x="4155557" y="1734938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637CB9CB-E6C5-964E-3FF7-B69FF867CED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26479" y="2772982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Burning quality</a:t>
            </a:r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EA30D61A-1FBE-9614-4811-339F7A42BC6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18015" y="3059416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D1A1005A-EFA7-D9AE-0CB1-DFFBFBB464B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36526" y="1944717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616BF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F337D8F-0DB4-BE5E-7FA1-DC2346B8E262}"/>
              </a:ext>
            </a:extLst>
          </p:cNvPr>
          <p:cNvSpPr/>
          <p:nvPr userDrawn="1"/>
        </p:nvSpPr>
        <p:spPr>
          <a:xfrm>
            <a:off x="4155557" y="3999673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F2C5BDAD-09DF-5814-29A4-177945CEE53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26479" y="5037717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Electricity production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C01EFB0E-062F-8297-156E-8D2E69F048C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18015" y="5324151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C87D59E6-D26A-AC9D-4D73-DC80FA7651B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36526" y="4209452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616BF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978413AE-C9DE-E5E4-AB77-E89B5BEECBE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04142" y="4671533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What is your potential?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7AB20E7-03FC-327F-D41F-00DBA96C0D5C}"/>
              </a:ext>
            </a:extLst>
          </p:cNvPr>
          <p:cNvSpPr/>
          <p:nvPr userDrawn="1"/>
        </p:nvSpPr>
        <p:spPr>
          <a:xfrm>
            <a:off x="8958828" y="2553984"/>
            <a:ext cx="1827024" cy="1827024"/>
          </a:xfrm>
          <a:prstGeom prst="ellipse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112FB836-3C4C-19E7-6E8C-5BF4395B4E6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233481" y="3158253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? %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5CBCDE1-0D43-E2D4-7681-6E456F735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347" y="6080720"/>
            <a:ext cx="1840159" cy="6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15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416A075-970F-1176-E598-B00CC50A5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3C8BDE9-5562-A99F-A258-22950517F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60449"/>
            <a:ext cx="3442855" cy="4692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AB44F95-1D10-A218-BD2A-C59CB2149681}"/>
              </a:ext>
            </a:extLst>
          </p:cNvPr>
          <p:cNvSpPr/>
          <p:nvPr userDrawn="1"/>
        </p:nvSpPr>
        <p:spPr>
          <a:xfrm>
            <a:off x="4047893" y="1360449"/>
            <a:ext cx="7763107" cy="4692946"/>
          </a:xfrm>
          <a:prstGeom prst="roundRect">
            <a:avLst>
              <a:gd name="adj" fmla="val 14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EE686C6-4E5F-981A-04E6-818A0181F6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347" y="6080720"/>
            <a:ext cx="1840159" cy="6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74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416A075-970F-1176-E598-B00CC50A5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AB44F95-1D10-A218-BD2A-C59CB2149681}"/>
              </a:ext>
            </a:extLst>
          </p:cNvPr>
          <p:cNvSpPr/>
          <p:nvPr userDrawn="1"/>
        </p:nvSpPr>
        <p:spPr>
          <a:xfrm>
            <a:off x="381001" y="1360449"/>
            <a:ext cx="11430000" cy="4692946"/>
          </a:xfrm>
          <a:prstGeom prst="roundRect">
            <a:avLst>
              <a:gd name="adj" fmla="val 14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D98C20B-32C0-978F-33A1-E92E7F8501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347" y="6080720"/>
            <a:ext cx="1840159" cy="6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621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416A075-970F-1176-E598-B00CC50A5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AB44F95-1D10-A218-BD2A-C59CB2149681}"/>
              </a:ext>
            </a:extLst>
          </p:cNvPr>
          <p:cNvSpPr/>
          <p:nvPr userDrawn="1"/>
        </p:nvSpPr>
        <p:spPr>
          <a:xfrm>
            <a:off x="381001" y="353291"/>
            <a:ext cx="11430000" cy="5700104"/>
          </a:xfrm>
          <a:prstGeom prst="roundRect">
            <a:avLst>
              <a:gd name="adj" fmla="val 11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FD84DF3-F3BA-3915-1217-3C4E8BC040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347" y="6080720"/>
            <a:ext cx="1840159" cy="6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547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Air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AA317B-2A65-EFE9-2852-7714DEE99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2400" y="916589"/>
            <a:ext cx="5301344" cy="5096942"/>
          </a:xfrm>
        </p:spPr>
        <p:txBody>
          <a:bodyPr anchor="ctr" anchorCtr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CB5DFC-1F4D-85EE-B625-BE6AFC851074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rgbClr val="616B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90404E-ED73-D885-69E7-7D12AD8A1E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2700" y="1103096"/>
            <a:ext cx="4150646" cy="5098922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CECB017-1959-1577-9637-9EA8584E18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28" y="69899"/>
            <a:ext cx="3345873" cy="12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846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Air +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1445E6-2785-B639-A298-36C3752936C8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616B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304" y="4111632"/>
            <a:ext cx="5301344" cy="10066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Name Surname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EF6F26C7-71AA-316D-EF64-924EDE605C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6304" y="5362695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5504B70-124F-6F9B-4E88-F486F269AF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6304" y="5810331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B7E2DAD-56A6-BAD7-AC91-61D8C036C1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6304" y="6255279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91DA79-CC4B-EB0B-FEA6-2E246F2F62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2700" y="1103096"/>
            <a:ext cx="4150646" cy="5098922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5948384-793D-B3AD-258F-7643496703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28" y="69899"/>
            <a:ext cx="3345873" cy="12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270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Air Illustration">
    <p:bg>
      <p:bgPr>
        <a:solidFill>
          <a:srgbClr val="616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A40AC87-A7E4-6DA3-6A39-B9F5C13A91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905" y="2797560"/>
            <a:ext cx="3345873" cy="12628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1BD964-A428-721E-4215-A520B124BE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1057" y="380021"/>
            <a:ext cx="4963886" cy="60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007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D004D2-46FA-DA52-DA0F-3167CBFB4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838" y="1346545"/>
            <a:ext cx="11257483" cy="378425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4B80C88-79E9-6C66-BC1B-255271C566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820" y="5509590"/>
            <a:ext cx="2429780" cy="1041256"/>
          </a:xfrm>
        </p:spPr>
        <p:txBody>
          <a:bodyPr anchor="b" anchorCtr="0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01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1CF2C55-BAB4-1AB9-B079-5077EC996C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521" y="5484046"/>
            <a:ext cx="7035800" cy="10668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60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sz="60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About Us</a:t>
            </a:r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52A1EE0-82B3-4ED5-A5A6-7585AE4F9E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817" y="46805"/>
            <a:ext cx="2991677" cy="130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943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ed">
    <p:bg>
      <p:bgPr>
        <a:solidFill>
          <a:srgbClr val="9BCF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F0B75FC-5E94-327D-CAB5-B35B63D046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975" y="72410"/>
            <a:ext cx="3771661" cy="126294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1C081B1-F609-C950-5748-82B05AC6D827}"/>
              </a:ext>
            </a:extLst>
          </p:cNvPr>
          <p:cNvGrpSpPr/>
          <p:nvPr userDrawn="1"/>
        </p:nvGrpSpPr>
        <p:grpSpPr>
          <a:xfrm>
            <a:off x="381000" y="6427491"/>
            <a:ext cx="11430000" cy="76846"/>
            <a:chOff x="381000" y="6427491"/>
            <a:chExt cx="11430000" cy="7684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A375F44-8B88-6802-BDC2-4CEAC78BFFF9}"/>
                </a:ext>
              </a:extLst>
            </p:cNvPr>
            <p:cNvCxnSpPr/>
            <p:nvPr userDrawn="1"/>
          </p:nvCxnSpPr>
          <p:spPr>
            <a:xfrm>
              <a:off x="381000" y="6461501"/>
              <a:ext cx="11430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5252B37-38AC-D6E9-9387-6B6243425F31}"/>
                </a:ext>
              </a:extLst>
            </p:cNvPr>
            <p:cNvSpPr/>
            <p:nvPr userDrawn="1"/>
          </p:nvSpPr>
          <p:spPr>
            <a:xfrm>
              <a:off x="4862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927ADC2-12F8-59E9-B45B-2C43563DD266}"/>
                </a:ext>
              </a:extLst>
            </p:cNvPr>
            <p:cNvSpPr/>
            <p:nvPr userDrawn="1"/>
          </p:nvSpPr>
          <p:spPr>
            <a:xfrm>
              <a:off x="64641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619496B-1E14-F0E9-6716-7C1C8F1D72C5}"/>
                </a:ext>
              </a:extLst>
            </p:cNvPr>
            <p:cNvSpPr/>
            <p:nvPr userDrawn="1"/>
          </p:nvSpPr>
          <p:spPr>
            <a:xfrm>
              <a:off x="8633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D3C2842-8503-C0B2-8390-065BA59E6133}"/>
                </a:ext>
              </a:extLst>
            </p:cNvPr>
            <p:cNvSpPr/>
            <p:nvPr userDrawn="1"/>
          </p:nvSpPr>
          <p:spPr>
            <a:xfrm>
              <a:off x="119918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81CBAF6-5E2F-45C7-455D-D62699A4F118}"/>
                </a:ext>
              </a:extLst>
            </p:cNvPr>
            <p:cNvSpPr/>
            <p:nvPr userDrawn="1"/>
          </p:nvSpPr>
          <p:spPr>
            <a:xfrm>
              <a:off x="17054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C39032A-21A5-B346-DEE6-326FE82D63C6}"/>
                </a:ext>
              </a:extLst>
            </p:cNvPr>
            <p:cNvSpPr/>
            <p:nvPr userDrawn="1"/>
          </p:nvSpPr>
          <p:spPr>
            <a:xfrm>
              <a:off x="2495874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1E7BA09-508B-890F-5790-820D0C25E7DA}"/>
                </a:ext>
              </a:extLst>
            </p:cNvPr>
            <p:cNvSpPr/>
            <p:nvPr userDrawn="1"/>
          </p:nvSpPr>
          <p:spPr>
            <a:xfrm>
              <a:off x="342060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C781F97-2DEB-C41D-0D8A-D12BAB17AE0C}"/>
                </a:ext>
              </a:extLst>
            </p:cNvPr>
            <p:cNvSpPr/>
            <p:nvPr userDrawn="1"/>
          </p:nvSpPr>
          <p:spPr>
            <a:xfrm>
              <a:off x="48102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9930DF5-7BF0-0157-366D-7C77ACCE0AD8}"/>
                </a:ext>
              </a:extLst>
            </p:cNvPr>
            <p:cNvSpPr/>
            <p:nvPr userDrawn="1"/>
          </p:nvSpPr>
          <p:spPr>
            <a:xfrm rot="10800000">
              <a:off x="116390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F739CA9-7184-40D0-3B66-0A4D64C1FB92}"/>
                </a:ext>
              </a:extLst>
            </p:cNvPr>
            <p:cNvSpPr/>
            <p:nvPr userDrawn="1"/>
          </p:nvSpPr>
          <p:spPr>
            <a:xfrm rot="10800000">
              <a:off x="1147885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65DA9A4-67A6-E44D-3832-C1D5EA5A8F57}"/>
                </a:ext>
              </a:extLst>
            </p:cNvPr>
            <p:cNvSpPr/>
            <p:nvPr userDrawn="1"/>
          </p:nvSpPr>
          <p:spPr>
            <a:xfrm rot="10800000">
              <a:off x="112618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D48EE23-D767-CF05-AFD1-1A6358F00C2D}"/>
                </a:ext>
              </a:extLst>
            </p:cNvPr>
            <p:cNvSpPr/>
            <p:nvPr userDrawn="1"/>
          </p:nvSpPr>
          <p:spPr>
            <a:xfrm rot="10800000">
              <a:off x="1092608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18D5EBA-94AC-5141-C375-7F39A191BBE6}"/>
                </a:ext>
              </a:extLst>
            </p:cNvPr>
            <p:cNvSpPr/>
            <p:nvPr userDrawn="1"/>
          </p:nvSpPr>
          <p:spPr>
            <a:xfrm rot="10800000">
              <a:off x="104198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C86A79A-F341-CC1C-5CBD-F852CC3271A5}"/>
                </a:ext>
              </a:extLst>
            </p:cNvPr>
            <p:cNvSpPr/>
            <p:nvPr userDrawn="1"/>
          </p:nvSpPr>
          <p:spPr>
            <a:xfrm rot="10800000">
              <a:off x="9629389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D95D91E-4947-1B72-1F24-696A598A989D}"/>
                </a:ext>
              </a:extLst>
            </p:cNvPr>
            <p:cNvSpPr/>
            <p:nvPr userDrawn="1"/>
          </p:nvSpPr>
          <p:spPr>
            <a:xfrm rot="10800000">
              <a:off x="870465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7F8CB69-C9DA-2812-3B6B-57B889807B94}"/>
                </a:ext>
              </a:extLst>
            </p:cNvPr>
            <p:cNvSpPr/>
            <p:nvPr userDrawn="1"/>
          </p:nvSpPr>
          <p:spPr>
            <a:xfrm rot="10800000">
              <a:off x="73149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9205FF-BB06-C4E5-3CB6-88162446B1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45646"/>
            <a:ext cx="9144000" cy="2387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D7A99-CD86-53CF-74FF-14A18E5659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12354"/>
            <a:ext cx="9144000" cy="66054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alpha val="60000"/>
                  </a:schemeClr>
                </a:solidFill>
                <a:latin typeface="Inter Tight Medium" pitchFamily="2" charset="0"/>
                <a:ea typeface="Inter Tight Medium" pitchFamily="2" charset="0"/>
                <a:cs typeface="Inter Tigh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by Name Surname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32316C2-9C7C-5C47-50E9-28FB69FEC3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7255" y="4826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A00940D-D662-D1D1-DB91-E70A725D1C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7255" y="7112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464A279E-EBD3-9CED-1A51-08741B8A84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7255" y="9398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906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Visual">
    <p:bg>
      <p:bgPr>
        <a:solidFill>
          <a:srgbClr val="9BCF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205FF-BB06-C4E5-3CB6-88162446B1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820" y="4828144"/>
            <a:ext cx="11260360" cy="1722702"/>
          </a:xfrm>
        </p:spPr>
        <p:txBody>
          <a:bodyPr anchor="b" anchorCtr="0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Long Title Text</a:t>
            </a:r>
            <a:br>
              <a:rPr lang="en-US" dirty="0"/>
            </a:br>
            <a:r>
              <a:rPr lang="en-US" dirty="0"/>
              <a:t>in 2 Lines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32316C2-9C7C-5C47-50E9-28FB69FEC3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7255" y="4826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200">
                <a:solidFill>
                  <a:schemeClr val="tx1">
                    <a:alpha val="60188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A00940D-D662-D1D1-DB91-E70A725D1C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7255" y="7112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200">
                <a:solidFill>
                  <a:schemeClr val="tx1">
                    <a:alpha val="60188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vardenis.pavardenis@dween.com</a:t>
            </a:r>
            <a:endParaRPr lang="en-US" dirty="0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464A279E-EBD3-9CED-1A51-08741B8A84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7255" y="9398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200">
                <a:solidFill>
                  <a:schemeClr val="tx1">
                    <a:alpha val="60188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E040A3-5DE3-9206-3144-34A1C2929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820" y="1469795"/>
            <a:ext cx="11260360" cy="2947305"/>
          </a:xfrm>
          <a:prstGeom prst="rect">
            <a:avLst/>
          </a:prstGeom>
        </p:spPr>
      </p:pic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B3B48B8-A19B-FBE1-7B95-8EA2ABD199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04130" y="482601"/>
            <a:ext cx="4783739" cy="228600"/>
          </a:xfrm>
        </p:spPr>
        <p:txBody>
          <a:bodyPr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>
                    <a:alpha val="60188"/>
                  </a:schemeClr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Presentation by Name Surname</a:t>
            </a: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7CB78B1-C084-8DD8-9458-80F8B1AE21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975" y="72410"/>
            <a:ext cx="3771661" cy="12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725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FFC90CD-176F-E35D-1997-952398894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127" y="6080840"/>
            <a:ext cx="2039798" cy="683030"/>
          </a:xfrm>
          <a:prstGeom prst="rect">
            <a:avLst/>
          </a:prstGeom>
        </p:spPr>
      </p:pic>
      <p:sp>
        <p:nvSpPr>
          <p:cNvPr id="5" name="Slide Number Placeholder 32">
            <a:extLst>
              <a:ext uri="{FF2B5EF4-FFF2-40B4-BE49-F238E27FC236}">
                <a16:creationId xmlns:a16="http://schemas.microsoft.com/office/drawing/2014/main" id="{384C0FD2-8777-2FA4-77A5-C2B04CFF0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F00BD6-1DD3-1DF8-F423-7C84036A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6"/>
            <a:ext cx="10515600" cy="660486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EFE966-8981-D19C-508C-5572904C1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51038"/>
            <a:ext cx="939800" cy="334521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32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  <a:p>
            <a:pPr lvl="0"/>
            <a:r>
              <a:rPr lang="en-US" dirty="0"/>
              <a:t>02</a:t>
            </a:r>
          </a:p>
          <a:p>
            <a:pPr lvl="0"/>
            <a:r>
              <a:rPr lang="en-US" dirty="0"/>
              <a:t>03</a:t>
            </a:r>
          </a:p>
          <a:p>
            <a:pPr lvl="0"/>
            <a:r>
              <a:rPr lang="en-US" dirty="0"/>
              <a:t>04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6539723-74B3-5552-4FCD-F335202DE23B}"/>
              </a:ext>
            </a:extLst>
          </p:cNvPr>
          <p:cNvCxnSpPr/>
          <p:nvPr userDrawn="1"/>
        </p:nvCxnSpPr>
        <p:spPr>
          <a:xfrm>
            <a:off x="381000" y="1295400"/>
            <a:ext cx="11430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4EECC4A3-A98F-3BA1-D8E6-F525B189E488}"/>
              </a:ext>
            </a:extLst>
          </p:cNvPr>
          <p:cNvSpPr/>
          <p:nvPr userDrawn="1"/>
        </p:nvSpPr>
        <p:spPr>
          <a:xfrm>
            <a:off x="723900" y="1261390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BB23294E-B6E9-7E8E-3AB0-838FDC02F4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4100" y="1951038"/>
            <a:ext cx="5676900" cy="3345211"/>
          </a:xfrm>
        </p:spPr>
        <p:txBody>
          <a:bodyPr wrap="square">
            <a:normAutofit/>
          </a:bodyPr>
          <a:lstStyle>
            <a:lvl1pPr marL="0" indent="0">
              <a:lnSpc>
                <a:spcPct val="150000"/>
              </a:lnSpc>
              <a:buNone/>
              <a:defRPr sz="32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About us</a:t>
            </a:r>
          </a:p>
          <a:p>
            <a:pPr lvl="0"/>
            <a:r>
              <a:rPr lang="en-US" dirty="0"/>
              <a:t>Context</a:t>
            </a:r>
          </a:p>
          <a:p>
            <a:pPr lvl="0"/>
            <a:r>
              <a:rPr lang="en-US" dirty="0"/>
              <a:t>Solution</a:t>
            </a:r>
          </a:p>
          <a:p>
            <a:pPr lvl="0"/>
            <a:r>
              <a:rPr lang="en-US" dirty="0"/>
              <a:t>Experience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EE920A-453F-731C-3B20-1CB1D5BE8D07}"/>
              </a:ext>
            </a:extLst>
          </p:cNvPr>
          <p:cNvSpPr/>
          <p:nvPr userDrawn="1"/>
        </p:nvSpPr>
        <p:spPr>
          <a:xfrm>
            <a:off x="6229027" y="125697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9095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CED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D004D2-46FA-DA52-DA0F-3167CBFB4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838" y="1346545"/>
            <a:ext cx="11257483" cy="378425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4B80C88-79E9-6C66-BC1B-255271C566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820" y="5509590"/>
            <a:ext cx="2429780" cy="1041256"/>
          </a:xfrm>
        </p:spPr>
        <p:txBody>
          <a:bodyPr anchor="b" anchorCtr="0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01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1CF2C55-BAB4-1AB9-B079-5077EC996C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521" y="5484046"/>
            <a:ext cx="7035800" cy="10668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60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sz="60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About Us</a:t>
            </a:r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106BCA8-FB93-1C21-01D5-4F1AC45161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975" y="72410"/>
            <a:ext cx="3771661" cy="12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11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97A1504-5466-E08E-19D4-1C7CD88C72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8335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AC90DB-1353-B37E-D37F-3C06DE5ED001}"/>
              </a:ext>
            </a:extLst>
          </p:cNvPr>
          <p:cNvSpPr/>
          <p:nvPr userDrawn="1"/>
        </p:nvSpPr>
        <p:spPr>
          <a:xfrm>
            <a:off x="0" y="5985776"/>
            <a:ext cx="12192000" cy="874643"/>
          </a:xfrm>
          <a:prstGeom prst="rect">
            <a:avLst/>
          </a:prstGeom>
          <a:solidFill>
            <a:srgbClr val="9BCF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7D9183C-8A68-D2C9-6D81-0C057047EA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127" y="6080840"/>
            <a:ext cx="2039798" cy="6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258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">
    <p:bg>
      <p:bgPr>
        <a:solidFill>
          <a:srgbClr val="9BCF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CC5935-ABB6-43EF-8E4F-7C6BE5277C71}"/>
              </a:ext>
            </a:extLst>
          </p:cNvPr>
          <p:cNvSpPr/>
          <p:nvPr userDrawn="1"/>
        </p:nvSpPr>
        <p:spPr>
          <a:xfrm>
            <a:off x="3468756" y="0"/>
            <a:ext cx="8723243" cy="6858000"/>
          </a:xfrm>
          <a:prstGeom prst="rect">
            <a:avLst/>
          </a:prstGeom>
          <a:solidFill>
            <a:srgbClr val="CED8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9205FF-BB06-C4E5-3CB6-88162446B1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49486" y="927101"/>
            <a:ext cx="7547258" cy="5003797"/>
          </a:xfrm>
        </p:spPr>
        <p:txBody>
          <a:bodyPr anchor="ctr" anchorCtr="0"/>
          <a:lstStyle>
            <a:lvl1pPr algn="l">
              <a:defRPr sz="6000"/>
            </a:lvl1pPr>
          </a:lstStyle>
          <a:p>
            <a:r>
              <a:rPr lang="en-US" dirty="0"/>
              <a:t>The Leap to the Next Generation of Energy Efficiency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6CCC9C-4DBD-8589-596C-6D668557E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937" y="1474962"/>
            <a:ext cx="2532292" cy="4868851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5775C21-29DC-D622-CC19-D45C8EB133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975" y="124365"/>
            <a:ext cx="3381256" cy="113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452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416A075-970F-1176-E598-B00CC50A5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3C8BDE9-5562-A99F-A258-22950517F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02057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ED99E0F-355A-C4CD-2BE2-AC871974FA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127" y="6080840"/>
            <a:ext cx="2039798" cy="6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71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AA317B-2A65-EFE9-2852-7714DEE99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1702057"/>
            <a:ext cx="5475515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0B04A3-ACB3-2523-A493-A3F2751A57B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5484" y="1702057"/>
            <a:ext cx="5475515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591FCF0-EFB0-5258-775A-E834B16A3E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127" y="6080840"/>
            <a:ext cx="2039798" cy="6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574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A53D9D-E1F3-42EE-96A7-8BE602F890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5999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5301344" cy="1286323"/>
          </a:xfrm>
        </p:spPr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AA317B-2A65-EFE9-2852-7714DEE99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2111829"/>
            <a:ext cx="5301344" cy="38317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3C0E3C2-35A5-D88D-8963-CD6C87133F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127" y="6080840"/>
            <a:ext cx="2039798" cy="6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833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A678C-76A6-50FB-F183-89B645836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6" name="Slide Number Placeholder 32">
            <a:extLst>
              <a:ext uri="{FF2B5EF4-FFF2-40B4-BE49-F238E27FC236}">
                <a16:creationId xmlns:a16="http://schemas.microsoft.com/office/drawing/2014/main" id="{C8FA1852-FA11-182F-EE61-8F3197C2E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CD58CD7-FA1B-84DF-A7A6-853B7672A8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2C47A08-5EA5-BF84-BE16-99E347BF37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127" y="6080840"/>
            <a:ext cx="2039798" cy="6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4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">
    <p:bg>
      <p:bgPr>
        <a:solidFill>
          <a:srgbClr val="007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CC5935-ABB6-43EF-8E4F-7C6BE5277C71}"/>
              </a:ext>
            </a:extLst>
          </p:cNvPr>
          <p:cNvSpPr/>
          <p:nvPr userDrawn="1"/>
        </p:nvSpPr>
        <p:spPr>
          <a:xfrm>
            <a:off x="3098202" y="0"/>
            <a:ext cx="9093798" cy="6858000"/>
          </a:xfrm>
          <a:prstGeom prst="rect">
            <a:avLst/>
          </a:prstGeom>
          <a:solidFill>
            <a:srgbClr val="CED8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9205FF-BB06-C4E5-3CB6-88162446B1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11387" y="927101"/>
            <a:ext cx="7885357" cy="5003797"/>
          </a:xfrm>
        </p:spPr>
        <p:txBody>
          <a:bodyPr anchor="ctr" anchorCtr="0"/>
          <a:lstStyle>
            <a:lvl1pPr algn="l">
              <a:defRPr sz="6000"/>
            </a:lvl1pPr>
          </a:lstStyle>
          <a:p>
            <a:r>
              <a:rPr lang="en-US" dirty="0"/>
              <a:t>The Leap to the Next Generation of Energy Efficiency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0E6A81B-3C71-5592-794D-F0226D88E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820" y="1474963"/>
            <a:ext cx="2116360" cy="4868850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D87277E-B534-3B37-6DE9-B3F8B5F0BA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817" y="46805"/>
            <a:ext cx="2991677" cy="130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431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734938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W2E Operational Challenges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6B76A8-99C3-5950-DCC1-C1A5A167B148}"/>
              </a:ext>
            </a:extLst>
          </p:cNvPr>
          <p:cNvSpPr/>
          <p:nvPr userDrawn="1"/>
        </p:nvSpPr>
        <p:spPr>
          <a:xfrm>
            <a:off x="380999" y="1734938"/>
            <a:ext cx="5545668" cy="762209"/>
          </a:xfrm>
          <a:prstGeom prst="rect">
            <a:avLst/>
          </a:prstGeom>
          <a:solidFill>
            <a:srgbClr val="9BCF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1875427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6" y="2497147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1A0DB2-E32D-93AB-3A43-599DA9F2353E}"/>
              </a:ext>
            </a:extLst>
          </p:cNvPr>
          <p:cNvCxnSpPr>
            <a:cxnSpLocks/>
          </p:cNvCxnSpPr>
          <p:nvPr userDrawn="1"/>
        </p:nvCxnSpPr>
        <p:spPr>
          <a:xfrm>
            <a:off x="380999" y="2497147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E998DC-98B3-7AA7-8B4F-D78131C659DC}"/>
              </a:ext>
            </a:extLst>
          </p:cNvPr>
          <p:cNvSpPr/>
          <p:nvPr userDrawn="1"/>
        </p:nvSpPr>
        <p:spPr>
          <a:xfrm>
            <a:off x="6265267" y="1734938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D4611A-0B50-7846-71A8-5FBEEE82AE63}"/>
              </a:ext>
            </a:extLst>
          </p:cNvPr>
          <p:cNvSpPr/>
          <p:nvPr userDrawn="1"/>
        </p:nvSpPr>
        <p:spPr>
          <a:xfrm>
            <a:off x="6265267" y="1734938"/>
            <a:ext cx="5545668" cy="762209"/>
          </a:xfrm>
          <a:prstGeom prst="rect">
            <a:avLst/>
          </a:prstGeom>
          <a:solidFill>
            <a:srgbClr val="9BCF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DCE6C1B-786A-C713-E04E-822E44578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6189" y="1875427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D94329E-0057-0286-363D-F8D405854F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7724" y="2497147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9A419E-3EAF-22CF-62D7-33D3E7079286}"/>
              </a:ext>
            </a:extLst>
          </p:cNvPr>
          <p:cNvCxnSpPr>
            <a:cxnSpLocks/>
          </p:cNvCxnSpPr>
          <p:nvPr userDrawn="1"/>
        </p:nvCxnSpPr>
        <p:spPr>
          <a:xfrm>
            <a:off x="6265267" y="2497147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98FA42B-828F-3015-3D69-FEDCEE1A5955}"/>
              </a:ext>
            </a:extLst>
          </p:cNvPr>
          <p:cNvSpPr/>
          <p:nvPr userDrawn="1"/>
        </p:nvSpPr>
        <p:spPr>
          <a:xfrm>
            <a:off x="380999" y="399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F0B248-6289-E161-043F-B314CAC6C5E1}"/>
              </a:ext>
            </a:extLst>
          </p:cNvPr>
          <p:cNvSpPr/>
          <p:nvPr userDrawn="1"/>
        </p:nvSpPr>
        <p:spPr>
          <a:xfrm>
            <a:off x="380999" y="3996507"/>
            <a:ext cx="5545668" cy="762209"/>
          </a:xfrm>
          <a:prstGeom prst="rect">
            <a:avLst/>
          </a:prstGeom>
          <a:solidFill>
            <a:srgbClr val="9BCF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DBF9B056-32CF-7F0F-BC8E-4F8E689808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1921" y="413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6588EC2-87BA-99C8-C1E4-6A8D59D0E9B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3456" y="475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A2933F-9AB3-204F-7B01-EF203C3E4736}"/>
              </a:ext>
            </a:extLst>
          </p:cNvPr>
          <p:cNvCxnSpPr>
            <a:cxnSpLocks/>
          </p:cNvCxnSpPr>
          <p:nvPr userDrawn="1"/>
        </p:nvCxnSpPr>
        <p:spPr>
          <a:xfrm>
            <a:off x="380999" y="4758716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8E206AD-EA87-6761-EE83-B54E5A674B1A}"/>
              </a:ext>
            </a:extLst>
          </p:cNvPr>
          <p:cNvSpPr/>
          <p:nvPr userDrawn="1"/>
        </p:nvSpPr>
        <p:spPr>
          <a:xfrm>
            <a:off x="6265267" y="399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74AFC6-9A80-CFC5-273D-A366CC2DFD91}"/>
              </a:ext>
            </a:extLst>
          </p:cNvPr>
          <p:cNvSpPr/>
          <p:nvPr userDrawn="1"/>
        </p:nvSpPr>
        <p:spPr>
          <a:xfrm>
            <a:off x="6265267" y="3996507"/>
            <a:ext cx="5545668" cy="762209"/>
          </a:xfrm>
          <a:prstGeom prst="rect">
            <a:avLst/>
          </a:prstGeom>
          <a:solidFill>
            <a:srgbClr val="9BCF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ADCF5088-EFD6-8E5B-2FD1-E52FA2DC27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36189" y="413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C7117EE-0F19-64FD-33CA-B96FD16E171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27724" y="475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E7F29BA-5FF5-7E78-A0AC-3DAF1DC3A32D}"/>
              </a:ext>
            </a:extLst>
          </p:cNvPr>
          <p:cNvCxnSpPr>
            <a:cxnSpLocks/>
          </p:cNvCxnSpPr>
          <p:nvPr userDrawn="1"/>
        </p:nvCxnSpPr>
        <p:spPr>
          <a:xfrm>
            <a:off x="6265267" y="4758716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00BFC7-8162-CAA4-7573-3888BEFC3D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127" y="6080840"/>
            <a:ext cx="2039798" cy="6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746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734938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W2E Operational Challenges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1875427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6" y="2497147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1A0DB2-E32D-93AB-3A43-599DA9F2353E}"/>
              </a:ext>
            </a:extLst>
          </p:cNvPr>
          <p:cNvCxnSpPr>
            <a:cxnSpLocks/>
          </p:cNvCxnSpPr>
          <p:nvPr userDrawn="1"/>
        </p:nvCxnSpPr>
        <p:spPr>
          <a:xfrm>
            <a:off x="643456" y="2497147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E998DC-98B3-7AA7-8B4F-D78131C659DC}"/>
              </a:ext>
            </a:extLst>
          </p:cNvPr>
          <p:cNvSpPr/>
          <p:nvPr userDrawn="1"/>
        </p:nvSpPr>
        <p:spPr>
          <a:xfrm>
            <a:off x="6265267" y="1734938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DCE6C1B-786A-C713-E04E-822E44578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6189" y="1875427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D94329E-0057-0286-363D-F8D405854F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7724" y="2497147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8FA42B-828F-3015-3D69-FEDCEE1A5955}"/>
              </a:ext>
            </a:extLst>
          </p:cNvPr>
          <p:cNvSpPr/>
          <p:nvPr userDrawn="1"/>
        </p:nvSpPr>
        <p:spPr>
          <a:xfrm>
            <a:off x="380999" y="399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DBF9B056-32CF-7F0F-BC8E-4F8E689808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1921" y="413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6588EC2-87BA-99C8-C1E4-6A8D59D0E9B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3456" y="475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E206AD-EA87-6761-EE83-B54E5A674B1A}"/>
              </a:ext>
            </a:extLst>
          </p:cNvPr>
          <p:cNvSpPr/>
          <p:nvPr userDrawn="1"/>
        </p:nvSpPr>
        <p:spPr>
          <a:xfrm>
            <a:off x="6265267" y="399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ADCF5088-EFD6-8E5B-2FD1-E52FA2DC27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36189" y="413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C7117EE-0F19-64FD-33CA-B96FD16E171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27724" y="475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BD67A3-BA1C-5F02-35CA-8E03D0619585}"/>
              </a:ext>
            </a:extLst>
          </p:cNvPr>
          <p:cNvCxnSpPr>
            <a:cxnSpLocks/>
          </p:cNvCxnSpPr>
          <p:nvPr userDrawn="1"/>
        </p:nvCxnSpPr>
        <p:spPr>
          <a:xfrm>
            <a:off x="6520745" y="2497147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2DC631-1C3C-5565-48A8-399C10EDB6ED}"/>
              </a:ext>
            </a:extLst>
          </p:cNvPr>
          <p:cNvCxnSpPr>
            <a:cxnSpLocks/>
          </p:cNvCxnSpPr>
          <p:nvPr userDrawn="1"/>
        </p:nvCxnSpPr>
        <p:spPr>
          <a:xfrm>
            <a:off x="643456" y="4751737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5F2BE67-99CB-D7BC-EC8D-37CAF4ADB167}"/>
              </a:ext>
            </a:extLst>
          </p:cNvPr>
          <p:cNvCxnSpPr>
            <a:cxnSpLocks/>
          </p:cNvCxnSpPr>
          <p:nvPr userDrawn="1"/>
        </p:nvCxnSpPr>
        <p:spPr>
          <a:xfrm>
            <a:off x="6520745" y="4751737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DA49A6C-DE47-D443-47CC-FEAD377C1C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127" y="6080840"/>
            <a:ext cx="2039798" cy="6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879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35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Value Chain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535BFB-E45E-90E8-6FD7-14BFD6873BC7}"/>
              </a:ext>
            </a:extLst>
          </p:cNvPr>
          <p:cNvSpPr/>
          <p:nvPr userDrawn="1"/>
        </p:nvSpPr>
        <p:spPr>
          <a:xfrm>
            <a:off x="380999" y="1356498"/>
            <a:ext cx="5545668" cy="762209"/>
          </a:xfrm>
          <a:prstGeom prst="rect">
            <a:avLst/>
          </a:prstGeom>
          <a:solidFill>
            <a:srgbClr val="9BCF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149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Balance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6" y="211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/>
              <a:t>Balance = Income – Expenses</a:t>
            </a:r>
          </a:p>
          <a:p>
            <a:pPr lvl="0"/>
            <a:r>
              <a:rPr lang="en-US" dirty="0"/>
              <a:t>Strongly dependent on market behavior and operational excellence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1A0DB2-E32D-93AB-3A43-599DA9F2353E}"/>
              </a:ext>
            </a:extLst>
          </p:cNvPr>
          <p:cNvCxnSpPr>
            <a:cxnSpLocks/>
          </p:cNvCxnSpPr>
          <p:nvPr userDrawn="1"/>
        </p:nvCxnSpPr>
        <p:spPr>
          <a:xfrm>
            <a:off x="380999" y="2118716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E998DC-98B3-7AA7-8B4F-D78131C659DC}"/>
              </a:ext>
            </a:extLst>
          </p:cNvPr>
          <p:cNvSpPr/>
          <p:nvPr userDrawn="1"/>
        </p:nvSpPr>
        <p:spPr>
          <a:xfrm>
            <a:off x="6265267" y="135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886F7-8C87-4E4B-DC71-9DCF9CE7DD24}"/>
              </a:ext>
            </a:extLst>
          </p:cNvPr>
          <p:cNvSpPr/>
          <p:nvPr userDrawn="1"/>
        </p:nvSpPr>
        <p:spPr>
          <a:xfrm>
            <a:off x="6265267" y="1356498"/>
            <a:ext cx="5545668" cy="762209"/>
          </a:xfrm>
          <a:prstGeom prst="rect">
            <a:avLst/>
          </a:prstGeom>
          <a:solidFill>
            <a:srgbClr val="9BCF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DCE6C1B-786A-C713-E04E-822E44578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6189" y="149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KPI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D94329E-0057-0286-363D-F8D405854F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7724" y="211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l-GR" dirty="0"/>
              <a:t>Δ </a:t>
            </a:r>
            <a:r>
              <a:rPr lang="en-US" dirty="0"/>
              <a:t>Balance = Actual – Predicted</a:t>
            </a:r>
          </a:p>
          <a:p>
            <a:pPr lvl="0"/>
            <a:r>
              <a:rPr lang="en-US" dirty="0"/>
              <a:t>Good prediction means good planning</a:t>
            </a:r>
          </a:p>
          <a:p>
            <a:pPr lvl="0"/>
            <a:r>
              <a:rPr lang="en-US" dirty="0"/>
              <a:t>Positive </a:t>
            </a:r>
            <a:r>
              <a:rPr lang="el-GR" dirty="0"/>
              <a:t>Δ </a:t>
            </a:r>
            <a:r>
              <a:rPr lang="en-US" dirty="0"/>
              <a:t>Balance means excellent operation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BD67A3-BA1C-5F02-35CA-8E03D0619585}"/>
              </a:ext>
            </a:extLst>
          </p:cNvPr>
          <p:cNvCxnSpPr>
            <a:cxnSpLocks/>
          </p:cNvCxnSpPr>
          <p:nvPr userDrawn="1"/>
        </p:nvCxnSpPr>
        <p:spPr>
          <a:xfrm>
            <a:off x="6265267" y="2118716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88468-C556-0948-7F75-AFD4A670063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81000" y="3429000"/>
            <a:ext cx="11430000" cy="2614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C66A21D-5AC1-8FCC-550D-B7D95EEB40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127" y="6080840"/>
            <a:ext cx="2039798" cy="6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732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35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Value Chain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149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Balance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6" y="211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/>
              <a:t>Balance = Income – Expenses</a:t>
            </a:r>
          </a:p>
          <a:p>
            <a:pPr lvl="0"/>
            <a:r>
              <a:rPr lang="en-US" dirty="0"/>
              <a:t>Strongly dependent on market behavior and operational excellence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1A0DB2-E32D-93AB-3A43-599DA9F2353E}"/>
              </a:ext>
            </a:extLst>
          </p:cNvPr>
          <p:cNvCxnSpPr>
            <a:cxnSpLocks/>
          </p:cNvCxnSpPr>
          <p:nvPr userDrawn="1"/>
        </p:nvCxnSpPr>
        <p:spPr>
          <a:xfrm>
            <a:off x="643456" y="2118716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E998DC-98B3-7AA7-8B4F-D78131C659DC}"/>
              </a:ext>
            </a:extLst>
          </p:cNvPr>
          <p:cNvSpPr/>
          <p:nvPr userDrawn="1"/>
        </p:nvSpPr>
        <p:spPr>
          <a:xfrm>
            <a:off x="6265267" y="135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DCE6C1B-786A-C713-E04E-822E44578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6189" y="149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KPI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D94329E-0057-0286-363D-F8D405854F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7724" y="211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l-GR" dirty="0"/>
              <a:t>Δ </a:t>
            </a:r>
            <a:r>
              <a:rPr lang="en-US" dirty="0"/>
              <a:t>Balance = Actual – Predicted</a:t>
            </a:r>
          </a:p>
          <a:p>
            <a:pPr lvl="0"/>
            <a:r>
              <a:rPr lang="en-US" dirty="0"/>
              <a:t>Good prediction means good planning</a:t>
            </a:r>
          </a:p>
          <a:p>
            <a:pPr lvl="0"/>
            <a:r>
              <a:rPr lang="en-US" dirty="0"/>
              <a:t>Positive </a:t>
            </a:r>
            <a:r>
              <a:rPr lang="el-GR" dirty="0"/>
              <a:t>Δ </a:t>
            </a:r>
            <a:r>
              <a:rPr lang="en-US" dirty="0"/>
              <a:t>Balance means excellent operation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BD67A3-BA1C-5F02-35CA-8E03D0619585}"/>
              </a:ext>
            </a:extLst>
          </p:cNvPr>
          <p:cNvCxnSpPr>
            <a:cxnSpLocks/>
          </p:cNvCxnSpPr>
          <p:nvPr userDrawn="1"/>
        </p:nvCxnSpPr>
        <p:spPr>
          <a:xfrm>
            <a:off x="6520745" y="2118716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88468-C556-0948-7F75-AFD4A670063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81000" y="3429000"/>
            <a:ext cx="11430000" cy="2614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68BEC02-D788-6A00-7EFA-194A99A3D6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127" y="6080840"/>
            <a:ext cx="2039798" cy="6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417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2">
            <a:extLst>
              <a:ext uri="{FF2B5EF4-FFF2-40B4-BE49-F238E27FC236}">
                <a16:creationId xmlns:a16="http://schemas.microsoft.com/office/drawing/2014/main" id="{384C0FD2-8777-2FA4-77A5-C2B04CFF0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F00BD6-1DD3-1DF8-F423-7C84036A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6"/>
            <a:ext cx="10515600" cy="660486"/>
          </a:xfrm>
        </p:spPr>
        <p:txBody>
          <a:bodyPr/>
          <a:lstStyle/>
          <a:p>
            <a:r>
              <a:rPr lang="en-US" dirty="0"/>
              <a:t>How? Data Collection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EFE966-8981-D19C-508C-5572904C1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1460" y="1767054"/>
            <a:ext cx="247031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DCS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F5B855C9-0E4D-2391-F484-3A35263C6F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1459" y="2579020"/>
            <a:ext cx="274734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Fuel supply, Gate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CD68001-6CB0-F66E-4847-3E8B22C9F5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1459" y="3361322"/>
            <a:ext cx="3283979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Fuel supply / Crane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C4BC62AF-6DFB-1E82-35BC-BC69BB501D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1459" y="4174270"/>
            <a:ext cx="3283979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Fuel gas treatment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AD81EB9-930F-8AEA-9D9C-98BFF1E98E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1459" y="5000333"/>
            <a:ext cx="3283979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Chemical supply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A104EB94-7983-E6A2-9985-22382DD7C5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09143" y="1765332"/>
            <a:ext cx="325805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Nordpool</a:t>
            </a:r>
            <a:r>
              <a:rPr lang="en-US" dirty="0"/>
              <a:t> Day-Ahead price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2D897556-6BA0-9ECD-CD5C-91C042C27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9143" y="2571244"/>
            <a:ext cx="325805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DHN Auction results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A2150E1C-DDFF-5061-2ACA-B20F9F32CA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09142" y="3372957"/>
            <a:ext cx="3258055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Weather forecast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FE71CA92-260A-D2F6-9411-D2C1340819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09142" y="4199651"/>
            <a:ext cx="325805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Emission monitoring system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3F513147-7451-C63F-0F5C-F345598E0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55" y="5012600"/>
            <a:ext cx="3250469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Production plan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F5C00B-2830-FA64-7074-D1DC38DBD1A8}"/>
              </a:ext>
            </a:extLst>
          </p:cNvPr>
          <p:cNvCxnSpPr>
            <a:cxnSpLocks/>
          </p:cNvCxnSpPr>
          <p:nvPr userDrawn="1"/>
        </p:nvCxnSpPr>
        <p:spPr>
          <a:xfrm>
            <a:off x="2299026" y="2540246"/>
            <a:ext cx="92681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1495E5-97E5-25E1-8972-ED941358DA2B}"/>
              </a:ext>
            </a:extLst>
          </p:cNvPr>
          <p:cNvCxnSpPr>
            <a:cxnSpLocks/>
          </p:cNvCxnSpPr>
          <p:nvPr userDrawn="1"/>
        </p:nvCxnSpPr>
        <p:spPr>
          <a:xfrm>
            <a:off x="603438" y="3346158"/>
            <a:ext cx="109637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15CE53-5DDA-CEF5-852B-5DED400EF333}"/>
              </a:ext>
            </a:extLst>
          </p:cNvPr>
          <p:cNvCxnSpPr>
            <a:cxnSpLocks/>
          </p:cNvCxnSpPr>
          <p:nvPr userDrawn="1"/>
        </p:nvCxnSpPr>
        <p:spPr>
          <a:xfrm>
            <a:off x="603438" y="4136571"/>
            <a:ext cx="109637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F47B77-E144-BA87-0220-076B9B25F081}"/>
              </a:ext>
            </a:extLst>
          </p:cNvPr>
          <p:cNvCxnSpPr>
            <a:cxnSpLocks/>
          </p:cNvCxnSpPr>
          <p:nvPr userDrawn="1"/>
        </p:nvCxnSpPr>
        <p:spPr>
          <a:xfrm>
            <a:off x="2244782" y="4950232"/>
            <a:ext cx="932241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BF89A21-1685-14E9-60D2-31BA17D3ACAD}"/>
              </a:ext>
            </a:extLst>
          </p:cNvPr>
          <p:cNvCxnSpPr>
            <a:cxnSpLocks/>
          </p:cNvCxnSpPr>
          <p:nvPr userDrawn="1"/>
        </p:nvCxnSpPr>
        <p:spPr>
          <a:xfrm>
            <a:off x="4850159" y="1734335"/>
            <a:ext cx="6717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AA20FB0-6715-2439-8BB0-B79A80948809}"/>
              </a:ext>
            </a:extLst>
          </p:cNvPr>
          <p:cNvCxnSpPr>
            <a:cxnSpLocks/>
          </p:cNvCxnSpPr>
          <p:nvPr userDrawn="1"/>
        </p:nvCxnSpPr>
        <p:spPr>
          <a:xfrm>
            <a:off x="4850159" y="5771643"/>
            <a:ext cx="6717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44FD8E-8C2A-AF6A-A9C8-8F3EB61BB69D}"/>
              </a:ext>
            </a:extLst>
          </p:cNvPr>
          <p:cNvGrpSpPr/>
          <p:nvPr userDrawn="1"/>
        </p:nvGrpSpPr>
        <p:grpSpPr>
          <a:xfrm>
            <a:off x="4894740" y="2820359"/>
            <a:ext cx="286719" cy="246221"/>
            <a:chOff x="3735692" y="2820359"/>
            <a:chExt cx="286719" cy="24622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4ADD3B4-E9FA-B136-6E99-15AD7A3EB14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EF436F-1C67-EA3D-0ABD-C0AAAC345ED7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E83291-F87B-7A45-1BD3-E217C6957BE7}"/>
              </a:ext>
            </a:extLst>
          </p:cNvPr>
          <p:cNvGrpSpPr/>
          <p:nvPr userDrawn="1"/>
        </p:nvGrpSpPr>
        <p:grpSpPr>
          <a:xfrm>
            <a:off x="4901090" y="2017084"/>
            <a:ext cx="286719" cy="246221"/>
            <a:chOff x="3742042" y="2820359"/>
            <a:chExt cx="286719" cy="24622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D877F34-78A3-E0FA-386B-9FD452F95A7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8301C4-1454-78A9-B86B-CFBA7F5F501E}"/>
                </a:ext>
              </a:extLst>
            </p:cNvPr>
            <p:cNvSpPr txBox="1"/>
            <p:nvPr userDrawn="1"/>
          </p:nvSpPr>
          <p:spPr>
            <a:xfrm>
              <a:off x="374204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2A11CE-3E7E-0BC6-11C6-4EC9744DD716}"/>
              </a:ext>
            </a:extLst>
          </p:cNvPr>
          <p:cNvGrpSpPr/>
          <p:nvPr userDrawn="1"/>
        </p:nvGrpSpPr>
        <p:grpSpPr>
          <a:xfrm>
            <a:off x="4894740" y="3620459"/>
            <a:ext cx="286719" cy="246221"/>
            <a:chOff x="3735692" y="2820359"/>
            <a:chExt cx="286719" cy="24622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552D447-C680-B700-F24D-870E4B775D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5F89A5-945B-2F74-AD77-593C00218E08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C84B5E0-346E-D42A-EDC1-70A97C344D0F}"/>
              </a:ext>
            </a:extLst>
          </p:cNvPr>
          <p:cNvGrpSpPr/>
          <p:nvPr userDrawn="1"/>
        </p:nvGrpSpPr>
        <p:grpSpPr>
          <a:xfrm>
            <a:off x="4888390" y="4430084"/>
            <a:ext cx="286719" cy="246221"/>
            <a:chOff x="3729342" y="2820359"/>
            <a:chExt cx="286719" cy="24622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D21DF0F-1EC5-D9D8-D40D-2DC27BAD75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F34E39-EB62-0AB9-4343-945CBB55C1D8}"/>
                </a:ext>
              </a:extLst>
            </p:cNvPr>
            <p:cNvSpPr txBox="1"/>
            <p:nvPr userDrawn="1"/>
          </p:nvSpPr>
          <p:spPr>
            <a:xfrm>
              <a:off x="372934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0A4178D-A8F3-B6F2-62DA-D729E2A467A0}"/>
              </a:ext>
            </a:extLst>
          </p:cNvPr>
          <p:cNvGrpSpPr/>
          <p:nvPr userDrawn="1"/>
        </p:nvGrpSpPr>
        <p:grpSpPr>
          <a:xfrm>
            <a:off x="4894740" y="5261934"/>
            <a:ext cx="286719" cy="246221"/>
            <a:chOff x="3735692" y="2820359"/>
            <a:chExt cx="286719" cy="24622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CBB598B-EF98-353F-1F15-9452F70E76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DEBDE7B-36B8-5068-A579-B5F4C64EF282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45F93B7-994E-CD0F-1B49-42E0C1A3FB74}"/>
              </a:ext>
            </a:extLst>
          </p:cNvPr>
          <p:cNvGrpSpPr/>
          <p:nvPr userDrawn="1"/>
        </p:nvGrpSpPr>
        <p:grpSpPr>
          <a:xfrm>
            <a:off x="8014991" y="2820359"/>
            <a:ext cx="286719" cy="246221"/>
            <a:chOff x="3739616" y="2820359"/>
            <a:chExt cx="286719" cy="246221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880AA1E-4C60-5EA1-595F-6FF7202EE3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A9D623-78FD-2FDC-7745-7D6CF624E736}"/>
                </a:ext>
              </a:extLst>
            </p:cNvPr>
            <p:cNvSpPr txBox="1"/>
            <p:nvPr userDrawn="1"/>
          </p:nvSpPr>
          <p:spPr>
            <a:xfrm>
              <a:off x="3739616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7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C16C234-F52E-1C93-5648-A92CECDF0CFD}"/>
              </a:ext>
            </a:extLst>
          </p:cNvPr>
          <p:cNvGrpSpPr/>
          <p:nvPr userDrawn="1"/>
        </p:nvGrpSpPr>
        <p:grpSpPr>
          <a:xfrm>
            <a:off x="8009569" y="2017084"/>
            <a:ext cx="286719" cy="246221"/>
            <a:chOff x="3734194" y="2820359"/>
            <a:chExt cx="286719" cy="24622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84A3FCA-C2EE-9CE0-6540-9FF5862A7DE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759271D-03AB-30A7-1DEC-012880E77299}"/>
                </a:ext>
              </a:extLst>
            </p:cNvPr>
            <p:cNvSpPr txBox="1"/>
            <p:nvPr userDrawn="1"/>
          </p:nvSpPr>
          <p:spPr>
            <a:xfrm>
              <a:off x="3734194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6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00EF9FB-1181-FE98-EBC2-B345C8FDC0AB}"/>
              </a:ext>
            </a:extLst>
          </p:cNvPr>
          <p:cNvGrpSpPr/>
          <p:nvPr userDrawn="1"/>
        </p:nvGrpSpPr>
        <p:grpSpPr>
          <a:xfrm>
            <a:off x="8011067" y="3620459"/>
            <a:ext cx="286719" cy="246221"/>
            <a:chOff x="3735692" y="2820359"/>
            <a:chExt cx="286719" cy="246221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AF6C5AB-02CB-BE5A-7E8C-39CDFC3BD3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D1A4C48-B2AE-65AB-E3E2-26ECE4C876F9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47A8DEE-95CF-E024-48AF-4E993468FC59}"/>
              </a:ext>
            </a:extLst>
          </p:cNvPr>
          <p:cNvGrpSpPr/>
          <p:nvPr userDrawn="1"/>
        </p:nvGrpSpPr>
        <p:grpSpPr>
          <a:xfrm>
            <a:off x="8008641" y="4430084"/>
            <a:ext cx="286719" cy="246221"/>
            <a:chOff x="3733266" y="2820359"/>
            <a:chExt cx="286719" cy="246221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812E234-4101-4B00-8B5D-4E25D44D279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B318C38-DAFB-07C4-36DE-6C26C6234905}"/>
                </a:ext>
              </a:extLst>
            </p:cNvPr>
            <p:cNvSpPr txBox="1"/>
            <p:nvPr userDrawn="1"/>
          </p:nvSpPr>
          <p:spPr>
            <a:xfrm>
              <a:off x="3733266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9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34F0B46-FA7F-843A-0D9F-54D8351E9038}"/>
              </a:ext>
            </a:extLst>
          </p:cNvPr>
          <p:cNvGrpSpPr/>
          <p:nvPr userDrawn="1"/>
        </p:nvGrpSpPr>
        <p:grpSpPr>
          <a:xfrm>
            <a:off x="7987523" y="5261934"/>
            <a:ext cx="342348" cy="246221"/>
            <a:chOff x="3712148" y="2820359"/>
            <a:chExt cx="342348" cy="246221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06C1D12-DC38-86B5-9AF0-614538FEB1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77BE009-690C-D977-A28B-7D0CF1F60641}"/>
                </a:ext>
              </a:extLst>
            </p:cNvPr>
            <p:cNvSpPr txBox="1"/>
            <p:nvPr userDrawn="1"/>
          </p:nvSpPr>
          <p:spPr>
            <a:xfrm>
              <a:off x="3712148" y="2820359"/>
              <a:ext cx="3423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10</a:t>
              </a:r>
            </a:p>
          </p:txBody>
        </p:sp>
      </p:grpSp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0E6185D-806A-4213-462D-E45771E4DD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127" y="6080840"/>
            <a:ext cx="2039798" cy="683030"/>
          </a:xfrm>
          <a:prstGeom prst="rect">
            <a:avLst/>
          </a:prstGeom>
        </p:spPr>
      </p:pic>
      <p:pic>
        <p:nvPicPr>
          <p:cNvPr id="20" name="Picture 1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C7B54F2-1341-853B-4DF5-A94B161FB8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383" y="3033384"/>
            <a:ext cx="4265274" cy="142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296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2D73744-F938-4179-A167-D09F55AC4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383" y="3033384"/>
            <a:ext cx="4265274" cy="1428235"/>
          </a:xfrm>
          <a:prstGeom prst="rect">
            <a:avLst/>
          </a:prstGeom>
        </p:spPr>
      </p:pic>
      <p:sp>
        <p:nvSpPr>
          <p:cNvPr id="5" name="Slide Number Placeholder 32">
            <a:extLst>
              <a:ext uri="{FF2B5EF4-FFF2-40B4-BE49-F238E27FC236}">
                <a16:creationId xmlns:a16="http://schemas.microsoft.com/office/drawing/2014/main" id="{384C0FD2-8777-2FA4-77A5-C2B04CFF0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F00BD6-1DD3-1DF8-F423-7C84036A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6"/>
            <a:ext cx="10515600" cy="660486"/>
          </a:xfrm>
        </p:spPr>
        <p:txBody>
          <a:bodyPr/>
          <a:lstStyle/>
          <a:p>
            <a:r>
              <a:rPr lang="en-US" dirty="0"/>
              <a:t>How? Data Analysis and Control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EFE966-8981-D19C-508C-5572904C1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1460" y="1767054"/>
            <a:ext cx="271006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Advance process control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F5B855C9-0E4D-2391-F484-3A35263C6F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1460" y="2579020"/>
            <a:ext cx="270371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Mass and Energy balance (observability)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CD68001-6CB0-F66E-4847-3E8B22C9F5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1459" y="3361322"/>
            <a:ext cx="271006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FGT Chemical reaction efficiency monitoring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C4BC62AF-6DFB-1E82-35BC-BC69BB501D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1460" y="4174270"/>
            <a:ext cx="271006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NOx control, ammonia  dosing 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AD81EB9-930F-8AEA-9D9C-98BFF1E98E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1459" y="5000333"/>
            <a:ext cx="271006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: vibration, surface cleaning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A104EB94-7983-E6A2-9985-22382DD7C5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09144" y="1765332"/>
            <a:ext cx="3258054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Online </a:t>
            </a:r>
            <a:r>
              <a:rPr lang="en-US" dirty="0" err="1"/>
              <a:t>Opex</a:t>
            </a:r>
            <a:r>
              <a:rPr lang="en-US" dirty="0"/>
              <a:t> calculation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2D897556-6BA0-9ECD-CD5C-91C042C27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9143" y="2571244"/>
            <a:ext cx="3258054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Opex</a:t>
            </a:r>
            <a:r>
              <a:rPr lang="en-US" dirty="0"/>
              <a:t> model and Forecast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A2150E1C-DDFF-5061-2ACA-B20F9F32CA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09142" y="3372957"/>
            <a:ext cx="3258055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Chemical supply forecast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FE71CA92-260A-D2F6-9411-D2C1340819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09142" y="4199651"/>
            <a:ext cx="3258055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Set points optimization for Flexibility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3F513147-7451-C63F-0F5C-F345598E0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54" y="5012600"/>
            <a:ext cx="3249351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Automated Bidding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F5C00B-2830-FA64-7074-D1DC38DBD1A8}"/>
              </a:ext>
            </a:extLst>
          </p:cNvPr>
          <p:cNvCxnSpPr>
            <a:cxnSpLocks/>
          </p:cNvCxnSpPr>
          <p:nvPr userDrawn="1"/>
        </p:nvCxnSpPr>
        <p:spPr>
          <a:xfrm>
            <a:off x="2299026" y="2540246"/>
            <a:ext cx="92681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1495E5-97E5-25E1-8972-ED941358DA2B}"/>
              </a:ext>
            </a:extLst>
          </p:cNvPr>
          <p:cNvCxnSpPr>
            <a:cxnSpLocks/>
          </p:cNvCxnSpPr>
          <p:nvPr userDrawn="1"/>
        </p:nvCxnSpPr>
        <p:spPr>
          <a:xfrm>
            <a:off x="603438" y="3346158"/>
            <a:ext cx="109637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15CE53-5DDA-CEF5-852B-5DED400EF333}"/>
              </a:ext>
            </a:extLst>
          </p:cNvPr>
          <p:cNvCxnSpPr>
            <a:cxnSpLocks/>
          </p:cNvCxnSpPr>
          <p:nvPr userDrawn="1"/>
        </p:nvCxnSpPr>
        <p:spPr>
          <a:xfrm>
            <a:off x="603438" y="4136571"/>
            <a:ext cx="109637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F47B77-E144-BA87-0220-076B9B25F081}"/>
              </a:ext>
            </a:extLst>
          </p:cNvPr>
          <p:cNvCxnSpPr>
            <a:cxnSpLocks/>
          </p:cNvCxnSpPr>
          <p:nvPr userDrawn="1"/>
        </p:nvCxnSpPr>
        <p:spPr>
          <a:xfrm>
            <a:off x="2244782" y="4950232"/>
            <a:ext cx="932241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BF89A21-1685-14E9-60D2-31BA17D3ACAD}"/>
              </a:ext>
            </a:extLst>
          </p:cNvPr>
          <p:cNvCxnSpPr>
            <a:cxnSpLocks/>
          </p:cNvCxnSpPr>
          <p:nvPr userDrawn="1"/>
        </p:nvCxnSpPr>
        <p:spPr>
          <a:xfrm>
            <a:off x="4850159" y="1734335"/>
            <a:ext cx="6717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AA20FB0-6715-2439-8BB0-B79A80948809}"/>
              </a:ext>
            </a:extLst>
          </p:cNvPr>
          <p:cNvCxnSpPr>
            <a:cxnSpLocks/>
          </p:cNvCxnSpPr>
          <p:nvPr userDrawn="1"/>
        </p:nvCxnSpPr>
        <p:spPr>
          <a:xfrm>
            <a:off x="4850159" y="5771643"/>
            <a:ext cx="6717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44FD8E-8C2A-AF6A-A9C8-8F3EB61BB69D}"/>
              </a:ext>
            </a:extLst>
          </p:cNvPr>
          <p:cNvGrpSpPr/>
          <p:nvPr userDrawn="1"/>
        </p:nvGrpSpPr>
        <p:grpSpPr>
          <a:xfrm>
            <a:off x="4894740" y="2820359"/>
            <a:ext cx="286719" cy="246221"/>
            <a:chOff x="3735692" y="2820359"/>
            <a:chExt cx="286719" cy="24622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4ADD3B4-E9FA-B136-6E99-15AD7A3EB14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EF436F-1C67-EA3D-0ABD-C0AAAC345ED7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E83291-F87B-7A45-1BD3-E217C6957BE7}"/>
              </a:ext>
            </a:extLst>
          </p:cNvPr>
          <p:cNvGrpSpPr/>
          <p:nvPr userDrawn="1"/>
        </p:nvGrpSpPr>
        <p:grpSpPr>
          <a:xfrm>
            <a:off x="4901090" y="2017084"/>
            <a:ext cx="286719" cy="246221"/>
            <a:chOff x="3742042" y="2820359"/>
            <a:chExt cx="286719" cy="24622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D877F34-78A3-E0FA-386B-9FD452F95A7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8301C4-1454-78A9-B86B-CFBA7F5F501E}"/>
                </a:ext>
              </a:extLst>
            </p:cNvPr>
            <p:cNvSpPr txBox="1"/>
            <p:nvPr userDrawn="1"/>
          </p:nvSpPr>
          <p:spPr>
            <a:xfrm>
              <a:off x="374204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2A11CE-3E7E-0BC6-11C6-4EC9744DD716}"/>
              </a:ext>
            </a:extLst>
          </p:cNvPr>
          <p:cNvGrpSpPr/>
          <p:nvPr userDrawn="1"/>
        </p:nvGrpSpPr>
        <p:grpSpPr>
          <a:xfrm>
            <a:off x="4894740" y="3620459"/>
            <a:ext cx="286719" cy="246221"/>
            <a:chOff x="3735692" y="2820359"/>
            <a:chExt cx="286719" cy="24622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552D447-C680-B700-F24D-870E4B775D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5F89A5-945B-2F74-AD77-593C00218E08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C84B5E0-346E-D42A-EDC1-70A97C344D0F}"/>
              </a:ext>
            </a:extLst>
          </p:cNvPr>
          <p:cNvGrpSpPr/>
          <p:nvPr userDrawn="1"/>
        </p:nvGrpSpPr>
        <p:grpSpPr>
          <a:xfrm>
            <a:off x="4888390" y="4430084"/>
            <a:ext cx="286719" cy="246221"/>
            <a:chOff x="3729342" y="2820359"/>
            <a:chExt cx="286719" cy="24622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D21DF0F-1EC5-D9D8-D40D-2DC27BAD75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F34E39-EB62-0AB9-4343-945CBB55C1D8}"/>
                </a:ext>
              </a:extLst>
            </p:cNvPr>
            <p:cNvSpPr txBox="1"/>
            <p:nvPr userDrawn="1"/>
          </p:nvSpPr>
          <p:spPr>
            <a:xfrm>
              <a:off x="372934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0A4178D-A8F3-B6F2-62DA-D729E2A467A0}"/>
              </a:ext>
            </a:extLst>
          </p:cNvPr>
          <p:cNvGrpSpPr/>
          <p:nvPr userDrawn="1"/>
        </p:nvGrpSpPr>
        <p:grpSpPr>
          <a:xfrm>
            <a:off x="4894740" y="5261934"/>
            <a:ext cx="286719" cy="246221"/>
            <a:chOff x="3735692" y="2820359"/>
            <a:chExt cx="286719" cy="24622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CBB598B-EF98-353F-1F15-9452F70E76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DEBDE7B-36B8-5068-A579-B5F4C64EF282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45F93B7-994E-CD0F-1B49-42E0C1A3FB74}"/>
              </a:ext>
            </a:extLst>
          </p:cNvPr>
          <p:cNvGrpSpPr/>
          <p:nvPr userDrawn="1"/>
        </p:nvGrpSpPr>
        <p:grpSpPr>
          <a:xfrm>
            <a:off x="8014991" y="2820359"/>
            <a:ext cx="286719" cy="246221"/>
            <a:chOff x="3739616" y="2820359"/>
            <a:chExt cx="286719" cy="246221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880AA1E-4C60-5EA1-595F-6FF7202EE3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A9D623-78FD-2FDC-7745-7D6CF624E736}"/>
                </a:ext>
              </a:extLst>
            </p:cNvPr>
            <p:cNvSpPr txBox="1"/>
            <p:nvPr userDrawn="1"/>
          </p:nvSpPr>
          <p:spPr>
            <a:xfrm>
              <a:off x="3739616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7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C16C234-F52E-1C93-5648-A92CECDF0CFD}"/>
              </a:ext>
            </a:extLst>
          </p:cNvPr>
          <p:cNvGrpSpPr/>
          <p:nvPr userDrawn="1"/>
        </p:nvGrpSpPr>
        <p:grpSpPr>
          <a:xfrm>
            <a:off x="8009569" y="2017084"/>
            <a:ext cx="286719" cy="246221"/>
            <a:chOff x="3734194" y="2820359"/>
            <a:chExt cx="286719" cy="24622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84A3FCA-C2EE-9CE0-6540-9FF5862A7DE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759271D-03AB-30A7-1DEC-012880E77299}"/>
                </a:ext>
              </a:extLst>
            </p:cNvPr>
            <p:cNvSpPr txBox="1"/>
            <p:nvPr userDrawn="1"/>
          </p:nvSpPr>
          <p:spPr>
            <a:xfrm>
              <a:off x="3734194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6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00EF9FB-1181-FE98-EBC2-B345C8FDC0AB}"/>
              </a:ext>
            </a:extLst>
          </p:cNvPr>
          <p:cNvGrpSpPr/>
          <p:nvPr userDrawn="1"/>
        </p:nvGrpSpPr>
        <p:grpSpPr>
          <a:xfrm>
            <a:off x="8011067" y="3620459"/>
            <a:ext cx="286719" cy="246221"/>
            <a:chOff x="3735692" y="2820359"/>
            <a:chExt cx="286719" cy="246221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AF6C5AB-02CB-BE5A-7E8C-39CDFC3BD3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D1A4C48-B2AE-65AB-E3E2-26ECE4C876F9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47A8DEE-95CF-E024-48AF-4E993468FC59}"/>
              </a:ext>
            </a:extLst>
          </p:cNvPr>
          <p:cNvGrpSpPr/>
          <p:nvPr userDrawn="1"/>
        </p:nvGrpSpPr>
        <p:grpSpPr>
          <a:xfrm>
            <a:off x="8008641" y="4430084"/>
            <a:ext cx="286719" cy="246221"/>
            <a:chOff x="3733266" y="2820359"/>
            <a:chExt cx="286719" cy="246221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812E234-4101-4B00-8B5D-4E25D44D279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B318C38-DAFB-07C4-36DE-6C26C6234905}"/>
                </a:ext>
              </a:extLst>
            </p:cNvPr>
            <p:cNvSpPr txBox="1"/>
            <p:nvPr userDrawn="1"/>
          </p:nvSpPr>
          <p:spPr>
            <a:xfrm>
              <a:off x="3733266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9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34F0B46-FA7F-843A-0D9F-54D8351E9038}"/>
              </a:ext>
            </a:extLst>
          </p:cNvPr>
          <p:cNvGrpSpPr/>
          <p:nvPr userDrawn="1"/>
        </p:nvGrpSpPr>
        <p:grpSpPr>
          <a:xfrm>
            <a:off x="7987523" y="5261934"/>
            <a:ext cx="342348" cy="246221"/>
            <a:chOff x="3712148" y="2820359"/>
            <a:chExt cx="342348" cy="246221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06C1D12-DC38-86B5-9AF0-614538FEB1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77BE009-690C-D977-A28B-7D0CF1F60641}"/>
                </a:ext>
              </a:extLst>
            </p:cNvPr>
            <p:cNvSpPr txBox="1"/>
            <p:nvPr userDrawn="1"/>
          </p:nvSpPr>
          <p:spPr>
            <a:xfrm>
              <a:off x="3712148" y="2820359"/>
              <a:ext cx="3423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10</a:t>
              </a:r>
            </a:p>
          </p:txBody>
        </p:sp>
      </p:grpSp>
      <p:pic>
        <p:nvPicPr>
          <p:cNvPr id="20" name="Picture 1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26C7B96-70F7-3614-5068-1D44352080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127" y="6080840"/>
            <a:ext cx="2039798" cy="6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307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0247E51-7B97-9EE1-BB3C-9CD4E790EC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177" y="1541517"/>
            <a:ext cx="4265274" cy="1428235"/>
          </a:xfrm>
          <a:prstGeom prst="rect">
            <a:avLst/>
          </a:prstGeom>
        </p:spPr>
      </p:pic>
      <p:sp>
        <p:nvSpPr>
          <p:cNvPr id="5" name="Slide Number Placeholder 32">
            <a:extLst>
              <a:ext uri="{FF2B5EF4-FFF2-40B4-BE49-F238E27FC236}">
                <a16:creationId xmlns:a16="http://schemas.microsoft.com/office/drawing/2014/main" id="{384C0FD2-8777-2FA4-77A5-C2B04CFF0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F00BD6-1DD3-1DF8-F423-7C84036A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6"/>
            <a:ext cx="10515600" cy="660486"/>
          </a:xfrm>
        </p:spPr>
        <p:txBody>
          <a:bodyPr/>
          <a:lstStyle/>
          <a:p>
            <a:r>
              <a:rPr lang="en-US" dirty="0" err="1"/>
              <a:t>Privalumai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EFE966-8981-D19C-508C-5572904C1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1460" y="1898830"/>
            <a:ext cx="5920432" cy="4042075"/>
          </a:xfrm>
        </p:spPr>
        <p:txBody>
          <a:bodyPr numCol="2" spcCol="457200" anchor="t">
            <a:normAutofit/>
          </a:bodyPr>
          <a:lstStyle>
            <a:lvl1pPr marL="342900" indent="-342900">
              <a:lnSpc>
                <a:spcPct val="150000"/>
              </a:lnSpc>
              <a:buAutoNum type="arabicPeriod"/>
              <a:defRPr sz="20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 err="1"/>
              <a:t>Funkcionalumo</a:t>
            </a:r>
            <a:r>
              <a:rPr lang="en-US" dirty="0"/>
              <a:t> </a:t>
            </a:r>
            <a:r>
              <a:rPr lang="en-US" dirty="0" err="1"/>
              <a:t>plėtra</a:t>
            </a:r>
            <a:r>
              <a:rPr lang="en-US" dirty="0"/>
              <a:t> </a:t>
            </a:r>
            <a:r>
              <a:rPr lang="en-US" dirty="0" err="1"/>
              <a:t>pagal</a:t>
            </a:r>
            <a:r>
              <a:rPr lang="en-US" dirty="0"/>
              <a:t> </a:t>
            </a:r>
            <a:r>
              <a:rPr lang="en-US" dirty="0" err="1"/>
              <a:t>poreikį</a:t>
            </a:r>
            <a:endParaRPr lang="en-US" dirty="0"/>
          </a:p>
          <a:p>
            <a:pPr lvl="0"/>
            <a:r>
              <a:rPr lang="en-US" dirty="0" err="1"/>
              <a:t>Suderinamumas</a:t>
            </a:r>
            <a:endParaRPr lang="en-US" dirty="0"/>
          </a:p>
          <a:p>
            <a:pPr lvl="0"/>
            <a:r>
              <a:rPr lang="en-US" dirty="0" err="1"/>
              <a:t>Saugumas</a:t>
            </a:r>
            <a:endParaRPr lang="en-US" dirty="0"/>
          </a:p>
          <a:p>
            <a:pPr lvl="0"/>
            <a:r>
              <a:rPr lang="en-US" dirty="0" err="1"/>
              <a:t>Analitika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dirbtinis</a:t>
            </a:r>
            <a:r>
              <a:rPr lang="en-US" dirty="0"/>
              <a:t> </a:t>
            </a:r>
            <a:r>
              <a:rPr lang="en-US" dirty="0" err="1"/>
              <a:t>intelektas</a:t>
            </a:r>
            <a:endParaRPr lang="en-US" dirty="0"/>
          </a:p>
          <a:p>
            <a:pPr lvl="0"/>
            <a:r>
              <a:rPr lang="en-US" dirty="0" err="1"/>
              <a:t>Operatyvumas</a:t>
            </a:r>
            <a:endParaRPr lang="en-US" dirty="0"/>
          </a:p>
          <a:p>
            <a:pPr lvl="0"/>
            <a:r>
              <a:rPr lang="en-US" dirty="0" err="1"/>
              <a:t>Suderinamumas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err="1"/>
              <a:t>Analitika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dirbtinis</a:t>
            </a:r>
            <a:r>
              <a:rPr lang="en-US" dirty="0"/>
              <a:t> </a:t>
            </a:r>
            <a:r>
              <a:rPr lang="en-US" dirty="0" err="1"/>
              <a:t>intelektas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err="1"/>
              <a:t>Operatyvumas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err="1"/>
              <a:t>Funkcionalumo</a:t>
            </a:r>
            <a:r>
              <a:rPr lang="en-US" dirty="0"/>
              <a:t> </a:t>
            </a:r>
            <a:r>
              <a:rPr lang="en-US" dirty="0" err="1"/>
              <a:t>plėtra</a:t>
            </a:r>
            <a:r>
              <a:rPr lang="en-US" dirty="0"/>
              <a:t> </a:t>
            </a:r>
            <a:r>
              <a:rPr lang="en-US" dirty="0" err="1"/>
              <a:t>pagal</a:t>
            </a:r>
            <a:r>
              <a:rPr lang="en-US" dirty="0"/>
              <a:t> </a:t>
            </a:r>
            <a:r>
              <a:rPr lang="en-US" dirty="0" err="1"/>
              <a:t>poreikį</a:t>
            </a:r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Saugumas</a:t>
            </a:r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9515069B-AD72-2AAC-254F-CDC11DEFC0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3B1082-7523-798A-1D56-3473DF0ECEB8}"/>
              </a:ext>
            </a:extLst>
          </p:cNvPr>
          <p:cNvCxnSpPr/>
          <p:nvPr userDrawn="1"/>
        </p:nvCxnSpPr>
        <p:spPr>
          <a:xfrm>
            <a:off x="381000" y="1293557"/>
            <a:ext cx="11430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B7DD9B4-1A45-0A4B-7EC2-CF6D6AB3E318}"/>
              </a:ext>
            </a:extLst>
          </p:cNvPr>
          <p:cNvSpPr/>
          <p:nvPr userDrawn="1"/>
        </p:nvSpPr>
        <p:spPr>
          <a:xfrm>
            <a:off x="486261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65D68E-E176-F7A9-308F-A566F4C79591}"/>
              </a:ext>
            </a:extLst>
          </p:cNvPr>
          <p:cNvSpPr/>
          <p:nvPr userDrawn="1"/>
        </p:nvSpPr>
        <p:spPr>
          <a:xfrm>
            <a:off x="646410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D0CDFFB-FB4B-5092-712A-ABAF77A27C4B}"/>
              </a:ext>
            </a:extLst>
          </p:cNvPr>
          <p:cNvSpPr/>
          <p:nvPr userDrawn="1"/>
        </p:nvSpPr>
        <p:spPr>
          <a:xfrm>
            <a:off x="863386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1865400-AE31-8EB8-8539-FCD48AA34976}"/>
              </a:ext>
            </a:extLst>
          </p:cNvPr>
          <p:cNvSpPr/>
          <p:nvPr userDrawn="1"/>
        </p:nvSpPr>
        <p:spPr>
          <a:xfrm>
            <a:off x="1199183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50415D-DF3F-72C8-F685-94E98A735E14}"/>
              </a:ext>
            </a:extLst>
          </p:cNvPr>
          <p:cNvSpPr/>
          <p:nvPr userDrawn="1"/>
        </p:nvSpPr>
        <p:spPr>
          <a:xfrm>
            <a:off x="1705461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7996712-F233-7B2F-9738-EFB4B41FF358}"/>
              </a:ext>
            </a:extLst>
          </p:cNvPr>
          <p:cNvSpPr/>
          <p:nvPr userDrawn="1"/>
        </p:nvSpPr>
        <p:spPr>
          <a:xfrm>
            <a:off x="2495874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4194D4-2CE6-4A9F-D995-E6F29A10FAD3}"/>
              </a:ext>
            </a:extLst>
          </p:cNvPr>
          <p:cNvSpPr/>
          <p:nvPr userDrawn="1"/>
        </p:nvSpPr>
        <p:spPr>
          <a:xfrm>
            <a:off x="3420607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1BD8DF8-876A-005A-7AD5-4AC45B77A859}"/>
              </a:ext>
            </a:extLst>
          </p:cNvPr>
          <p:cNvSpPr/>
          <p:nvPr userDrawn="1"/>
        </p:nvSpPr>
        <p:spPr>
          <a:xfrm>
            <a:off x="4810286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D2BC68B-38C2-826B-9777-AAD327C98DD1}"/>
              </a:ext>
            </a:extLst>
          </p:cNvPr>
          <p:cNvSpPr/>
          <p:nvPr userDrawn="1"/>
        </p:nvSpPr>
        <p:spPr>
          <a:xfrm rot="10800000">
            <a:off x="11639002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FA5CF00-AC5E-7DB5-1921-5BA2A3EBA4D9}"/>
              </a:ext>
            </a:extLst>
          </p:cNvPr>
          <p:cNvSpPr/>
          <p:nvPr userDrawn="1"/>
        </p:nvSpPr>
        <p:spPr>
          <a:xfrm rot="10800000">
            <a:off x="7314977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C2568BB-6A17-F1F4-573B-BABE7E8C6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127" y="6080840"/>
            <a:ext cx="2039798" cy="6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196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734938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WOW effect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2772982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OPEX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7" y="3059416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0B21310E-C3BD-B3E2-12F2-C6A9564CEB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61968" y="1944717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9BCF3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-2%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63578D4-E4D9-2489-6AB9-0C2785E1CE88}"/>
              </a:ext>
            </a:extLst>
          </p:cNvPr>
          <p:cNvSpPr/>
          <p:nvPr userDrawn="1"/>
        </p:nvSpPr>
        <p:spPr>
          <a:xfrm>
            <a:off x="7928535" y="1734938"/>
            <a:ext cx="3882465" cy="4178193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C098976-7A8B-E7C4-4BA6-C8770B96527A}"/>
              </a:ext>
            </a:extLst>
          </p:cNvPr>
          <p:cNvSpPr/>
          <p:nvPr userDrawn="1"/>
        </p:nvSpPr>
        <p:spPr>
          <a:xfrm>
            <a:off x="380999" y="3999673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EE325665-E6A3-4CBF-9013-9651ED8A32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1921" y="5037717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36584848-7159-A8E6-E81E-6BE756624AF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3457" y="5324151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9EBEB0BF-784D-614E-633C-71F5064A654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461968" y="4209452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9BCF3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2720FE-979D-88CE-104C-A1028C599087}"/>
              </a:ext>
            </a:extLst>
          </p:cNvPr>
          <p:cNvSpPr/>
          <p:nvPr userDrawn="1"/>
        </p:nvSpPr>
        <p:spPr>
          <a:xfrm>
            <a:off x="4155557" y="1734938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637CB9CB-E6C5-964E-3FF7-B69FF867CED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26479" y="2772982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Burning quality</a:t>
            </a:r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EA30D61A-1FBE-9614-4811-339F7A42BC6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18015" y="3059416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D1A1005A-EFA7-D9AE-0CB1-DFFBFBB464B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36526" y="1944717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9BCF3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F337D8F-0DB4-BE5E-7FA1-DC2346B8E262}"/>
              </a:ext>
            </a:extLst>
          </p:cNvPr>
          <p:cNvSpPr/>
          <p:nvPr userDrawn="1"/>
        </p:nvSpPr>
        <p:spPr>
          <a:xfrm>
            <a:off x="4155557" y="3999673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F2C5BDAD-09DF-5814-29A4-177945CEE53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26479" y="5037717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Electricity production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C01EFB0E-062F-8297-156E-8D2E69F048C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18015" y="5324151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C87D59E6-D26A-AC9D-4D73-DC80FA7651B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36526" y="4209452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9BCF3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978413AE-C9DE-E5E4-AB77-E89B5BEECBE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04142" y="4671533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What is your potential?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7AB20E7-03FC-327F-D41F-00DBA96C0D5C}"/>
              </a:ext>
            </a:extLst>
          </p:cNvPr>
          <p:cNvSpPr/>
          <p:nvPr userDrawn="1"/>
        </p:nvSpPr>
        <p:spPr>
          <a:xfrm>
            <a:off x="8958828" y="2553984"/>
            <a:ext cx="1827024" cy="1827024"/>
          </a:xfrm>
          <a:prstGeom prst="ellipse">
            <a:avLst/>
          </a:prstGeom>
          <a:solidFill>
            <a:srgbClr val="9BCF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112FB836-3C4C-19E7-6E8C-5BF4395B4E6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233481" y="3158253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? %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C23973A-7CCD-29B2-6152-036AFC5C9D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127" y="6080840"/>
            <a:ext cx="2039798" cy="6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946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734938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WOW effect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2772982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OPEX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7" y="3059416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0B21310E-C3BD-B3E2-12F2-C6A9564CEB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61968" y="1944717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9BCF3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-2%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63578D4-E4D9-2489-6AB9-0C2785E1CE88}"/>
              </a:ext>
            </a:extLst>
          </p:cNvPr>
          <p:cNvSpPr/>
          <p:nvPr userDrawn="1"/>
        </p:nvSpPr>
        <p:spPr>
          <a:xfrm>
            <a:off x="7928535" y="1734938"/>
            <a:ext cx="3882465" cy="4178193"/>
          </a:xfrm>
          <a:prstGeom prst="rect">
            <a:avLst/>
          </a:prstGeom>
          <a:solidFill>
            <a:srgbClr val="9BCF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C098976-7A8B-E7C4-4BA6-C8770B96527A}"/>
              </a:ext>
            </a:extLst>
          </p:cNvPr>
          <p:cNvSpPr/>
          <p:nvPr userDrawn="1"/>
        </p:nvSpPr>
        <p:spPr>
          <a:xfrm>
            <a:off x="380999" y="3999673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EE325665-E6A3-4CBF-9013-9651ED8A32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1921" y="5037717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36584848-7159-A8E6-E81E-6BE756624AF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3457" y="5324151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9EBEB0BF-784D-614E-633C-71F5064A654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461968" y="4209452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9BCF3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2720FE-979D-88CE-104C-A1028C599087}"/>
              </a:ext>
            </a:extLst>
          </p:cNvPr>
          <p:cNvSpPr/>
          <p:nvPr userDrawn="1"/>
        </p:nvSpPr>
        <p:spPr>
          <a:xfrm>
            <a:off x="4155557" y="1734938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637CB9CB-E6C5-964E-3FF7-B69FF867CED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26479" y="2772982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Burning quality</a:t>
            </a:r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EA30D61A-1FBE-9614-4811-339F7A42BC6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18015" y="3059416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D1A1005A-EFA7-D9AE-0CB1-DFFBFBB464B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36526" y="1944717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9BCF3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F337D8F-0DB4-BE5E-7FA1-DC2346B8E262}"/>
              </a:ext>
            </a:extLst>
          </p:cNvPr>
          <p:cNvSpPr/>
          <p:nvPr userDrawn="1"/>
        </p:nvSpPr>
        <p:spPr>
          <a:xfrm>
            <a:off x="4155557" y="3999673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F2C5BDAD-09DF-5814-29A4-177945CEE53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26479" y="5037717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Electricity production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C01EFB0E-062F-8297-156E-8D2E69F048C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18015" y="5324151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C87D59E6-D26A-AC9D-4D73-DC80FA7651B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36526" y="4209452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9BCF3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978413AE-C9DE-E5E4-AB77-E89B5BEECBE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04142" y="4671533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What is your potential?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7AB20E7-03FC-327F-D41F-00DBA96C0D5C}"/>
              </a:ext>
            </a:extLst>
          </p:cNvPr>
          <p:cNvSpPr/>
          <p:nvPr userDrawn="1"/>
        </p:nvSpPr>
        <p:spPr>
          <a:xfrm>
            <a:off x="8958828" y="2553984"/>
            <a:ext cx="1827024" cy="1827024"/>
          </a:xfrm>
          <a:prstGeom prst="ellipse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112FB836-3C4C-19E7-6E8C-5BF4395B4E6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233481" y="3158253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? %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5E022A4-2314-A614-D3EF-BF0193E5A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127" y="6080840"/>
            <a:ext cx="2039798" cy="6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643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416A075-970F-1176-E598-B00CC50A5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3C8BDE9-5562-A99F-A258-22950517F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60449"/>
            <a:ext cx="3442855" cy="4692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AB44F95-1D10-A218-BD2A-C59CB2149681}"/>
              </a:ext>
            </a:extLst>
          </p:cNvPr>
          <p:cNvSpPr/>
          <p:nvPr userDrawn="1"/>
        </p:nvSpPr>
        <p:spPr>
          <a:xfrm>
            <a:off x="4047893" y="1360449"/>
            <a:ext cx="7763107" cy="4692946"/>
          </a:xfrm>
          <a:prstGeom prst="roundRect">
            <a:avLst>
              <a:gd name="adj" fmla="val 14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A7D18DD-F391-5765-0ED3-08FF84EF87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127" y="6080840"/>
            <a:ext cx="2039798" cy="6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97A1504-5466-E08E-19D4-1C7CD88C72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8335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AC90DB-1353-B37E-D37F-3C06DE5ED001}"/>
              </a:ext>
            </a:extLst>
          </p:cNvPr>
          <p:cNvSpPr/>
          <p:nvPr userDrawn="1"/>
        </p:nvSpPr>
        <p:spPr>
          <a:xfrm>
            <a:off x="0" y="5983357"/>
            <a:ext cx="12192000" cy="874643"/>
          </a:xfrm>
          <a:prstGeom prst="rect">
            <a:avLst/>
          </a:prstGeom>
          <a:solidFill>
            <a:srgbClr val="007D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94F0EF9-AD53-25A6-7D0B-76EE2407DF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409" y="6078371"/>
            <a:ext cx="1573706" cy="6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68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416A075-970F-1176-E598-B00CC50A5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AB44F95-1D10-A218-BD2A-C59CB2149681}"/>
              </a:ext>
            </a:extLst>
          </p:cNvPr>
          <p:cNvSpPr/>
          <p:nvPr userDrawn="1"/>
        </p:nvSpPr>
        <p:spPr>
          <a:xfrm>
            <a:off x="381001" y="1360449"/>
            <a:ext cx="11430000" cy="4692946"/>
          </a:xfrm>
          <a:prstGeom prst="roundRect">
            <a:avLst>
              <a:gd name="adj" fmla="val 14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7F77FC4-6707-B350-4D13-42CFBC4D7B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127" y="6080840"/>
            <a:ext cx="2039798" cy="6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519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416A075-970F-1176-E598-B00CC50A5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AB44F95-1D10-A218-BD2A-C59CB2149681}"/>
              </a:ext>
            </a:extLst>
          </p:cNvPr>
          <p:cNvSpPr/>
          <p:nvPr userDrawn="1"/>
        </p:nvSpPr>
        <p:spPr>
          <a:xfrm>
            <a:off x="381001" y="353291"/>
            <a:ext cx="11430000" cy="5700104"/>
          </a:xfrm>
          <a:prstGeom prst="roundRect">
            <a:avLst>
              <a:gd name="adj" fmla="val 11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17BD6E5-6794-3A91-5908-55BED40489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127" y="6080840"/>
            <a:ext cx="2039798" cy="6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129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Boiler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AA317B-2A65-EFE9-2852-7714DEE99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2400" y="916589"/>
            <a:ext cx="5301344" cy="5096942"/>
          </a:xfrm>
        </p:spPr>
        <p:txBody>
          <a:bodyPr anchor="ctr" anchorCtr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CB5DFC-1F4D-85EE-B625-BE6AFC851074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rgbClr val="9BCF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9CC719-31B5-C218-4F7F-EDFB4D803A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399" y="1597819"/>
            <a:ext cx="4339200" cy="4657460"/>
          </a:xfrm>
          <a:prstGeom prst="rect">
            <a:avLst/>
          </a:prstGeom>
        </p:spPr>
      </p:pic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50ACC89-2ECA-931C-6C1E-0FA9D1E6CD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975" y="72410"/>
            <a:ext cx="3771661" cy="12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328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Boiler +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1445E6-2785-B639-A298-36C3752936C8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9BCF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304" y="4111632"/>
            <a:ext cx="5301344" cy="10066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Name Surname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EF6F26C7-71AA-316D-EF64-924EDE605C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6304" y="5362695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5504B70-124F-6F9B-4E88-F486F269AF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6304" y="5810331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B7E2DAD-56A6-BAD7-AC91-61D8C036C1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6304" y="6255279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F3BF77-7DFF-57B2-CCFC-1918D02559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399" y="1597819"/>
            <a:ext cx="4339200" cy="4657460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DA172F2-DA6C-6205-59E7-7B9B7C1F6C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975" y="72410"/>
            <a:ext cx="3771661" cy="12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954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Boiler Illustration">
    <p:bg>
      <p:bgPr>
        <a:solidFill>
          <a:srgbClr val="9BCF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70D320C-B578-91A4-BEA7-ECE5A8134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21" y="2735837"/>
            <a:ext cx="3771661" cy="1262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3C9266-B2A8-16F5-E3D9-76C269D3CC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0" y="687172"/>
            <a:ext cx="5108940" cy="548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812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ed">
    <p:bg>
      <p:bgPr>
        <a:solidFill>
          <a:srgbClr val="46BB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1C081B1-F609-C950-5748-82B05AC6D827}"/>
              </a:ext>
            </a:extLst>
          </p:cNvPr>
          <p:cNvGrpSpPr/>
          <p:nvPr userDrawn="1"/>
        </p:nvGrpSpPr>
        <p:grpSpPr>
          <a:xfrm>
            <a:off x="381000" y="6427491"/>
            <a:ext cx="11430000" cy="76846"/>
            <a:chOff x="381000" y="6427491"/>
            <a:chExt cx="11430000" cy="7684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A375F44-8B88-6802-BDC2-4CEAC78BFFF9}"/>
                </a:ext>
              </a:extLst>
            </p:cNvPr>
            <p:cNvCxnSpPr/>
            <p:nvPr userDrawn="1"/>
          </p:nvCxnSpPr>
          <p:spPr>
            <a:xfrm>
              <a:off x="381000" y="6461501"/>
              <a:ext cx="11430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5252B37-38AC-D6E9-9387-6B6243425F31}"/>
                </a:ext>
              </a:extLst>
            </p:cNvPr>
            <p:cNvSpPr/>
            <p:nvPr userDrawn="1"/>
          </p:nvSpPr>
          <p:spPr>
            <a:xfrm>
              <a:off x="4862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927ADC2-12F8-59E9-B45B-2C43563DD266}"/>
                </a:ext>
              </a:extLst>
            </p:cNvPr>
            <p:cNvSpPr/>
            <p:nvPr userDrawn="1"/>
          </p:nvSpPr>
          <p:spPr>
            <a:xfrm>
              <a:off x="64641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619496B-1E14-F0E9-6716-7C1C8F1D72C5}"/>
                </a:ext>
              </a:extLst>
            </p:cNvPr>
            <p:cNvSpPr/>
            <p:nvPr userDrawn="1"/>
          </p:nvSpPr>
          <p:spPr>
            <a:xfrm>
              <a:off x="8633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D3C2842-8503-C0B2-8390-065BA59E6133}"/>
                </a:ext>
              </a:extLst>
            </p:cNvPr>
            <p:cNvSpPr/>
            <p:nvPr userDrawn="1"/>
          </p:nvSpPr>
          <p:spPr>
            <a:xfrm>
              <a:off x="119918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81CBAF6-5E2F-45C7-455D-D62699A4F118}"/>
                </a:ext>
              </a:extLst>
            </p:cNvPr>
            <p:cNvSpPr/>
            <p:nvPr userDrawn="1"/>
          </p:nvSpPr>
          <p:spPr>
            <a:xfrm>
              <a:off x="17054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C39032A-21A5-B346-DEE6-326FE82D63C6}"/>
                </a:ext>
              </a:extLst>
            </p:cNvPr>
            <p:cNvSpPr/>
            <p:nvPr userDrawn="1"/>
          </p:nvSpPr>
          <p:spPr>
            <a:xfrm>
              <a:off x="2495874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1E7BA09-508B-890F-5790-820D0C25E7DA}"/>
                </a:ext>
              </a:extLst>
            </p:cNvPr>
            <p:cNvSpPr/>
            <p:nvPr userDrawn="1"/>
          </p:nvSpPr>
          <p:spPr>
            <a:xfrm>
              <a:off x="342060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C781F97-2DEB-C41D-0D8A-D12BAB17AE0C}"/>
                </a:ext>
              </a:extLst>
            </p:cNvPr>
            <p:cNvSpPr/>
            <p:nvPr userDrawn="1"/>
          </p:nvSpPr>
          <p:spPr>
            <a:xfrm>
              <a:off x="48102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9930DF5-7BF0-0157-366D-7C77ACCE0AD8}"/>
                </a:ext>
              </a:extLst>
            </p:cNvPr>
            <p:cNvSpPr/>
            <p:nvPr userDrawn="1"/>
          </p:nvSpPr>
          <p:spPr>
            <a:xfrm rot="10800000">
              <a:off x="116390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F739CA9-7184-40D0-3B66-0A4D64C1FB92}"/>
                </a:ext>
              </a:extLst>
            </p:cNvPr>
            <p:cNvSpPr/>
            <p:nvPr userDrawn="1"/>
          </p:nvSpPr>
          <p:spPr>
            <a:xfrm rot="10800000">
              <a:off x="1147885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65DA9A4-67A6-E44D-3832-C1D5EA5A8F57}"/>
                </a:ext>
              </a:extLst>
            </p:cNvPr>
            <p:cNvSpPr/>
            <p:nvPr userDrawn="1"/>
          </p:nvSpPr>
          <p:spPr>
            <a:xfrm rot="10800000">
              <a:off x="112618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D48EE23-D767-CF05-AFD1-1A6358F00C2D}"/>
                </a:ext>
              </a:extLst>
            </p:cNvPr>
            <p:cNvSpPr/>
            <p:nvPr userDrawn="1"/>
          </p:nvSpPr>
          <p:spPr>
            <a:xfrm rot="10800000">
              <a:off x="1092608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18D5EBA-94AC-5141-C375-7F39A191BBE6}"/>
                </a:ext>
              </a:extLst>
            </p:cNvPr>
            <p:cNvSpPr/>
            <p:nvPr userDrawn="1"/>
          </p:nvSpPr>
          <p:spPr>
            <a:xfrm rot="10800000">
              <a:off x="104198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C86A79A-F341-CC1C-5CBD-F852CC3271A5}"/>
                </a:ext>
              </a:extLst>
            </p:cNvPr>
            <p:cNvSpPr/>
            <p:nvPr userDrawn="1"/>
          </p:nvSpPr>
          <p:spPr>
            <a:xfrm rot="10800000">
              <a:off x="9629389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D95D91E-4947-1B72-1F24-696A598A989D}"/>
                </a:ext>
              </a:extLst>
            </p:cNvPr>
            <p:cNvSpPr/>
            <p:nvPr userDrawn="1"/>
          </p:nvSpPr>
          <p:spPr>
            <a:xfrm rot="10800000">
              <a:off x="870465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7F8CB69-C9DA-2812-3B6B-57B889807B94}"/>
                </a:ext>
              </a:extLst>
            </p:cNvPr>
            <p:cNvSpPr/>
            <p:nvPr userDrawn="1"/>
          </p:nvSpPr>
          <p:spPr>
            <a:xfrm rot="10800000">
              <a:off x="73149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9205FF-BB06-C4E5-3CB6-88162446B1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45646"/>
            <a:ext cx="9144000" cy="2387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D7A99-CD86-53CF-74FF-14A18E5659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12354"/>
            <a:ext cx="9144000" cy="66054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alpha val="60000"/>
                  </a:schemeClr>
                </a:solidFill>
                <a:latin typeface="Inter Tight Medium" pitchFamily="2" charset="0"/>
                <a:ea typeface="Inter Tight Medium" pitchFamily="2" charset="0"/>
                <a:cs typeface="Inter Tigh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by Name Surname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32316C2-9C7C-5C47-50E9-28FB69FEC3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7255" y="4826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A00940D-D662-D1D1-DB91-E70A725D1C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7255" y="7112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464A279E-EBD3-9CED-1A51-08741B8A84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7255" y="9398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8D438AE-161B-AAC2-10FC-73B3A5EE4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07" y="68840"/>
            <a:ext cx="3584864" cy="126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170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Visual">
    <p:bg>
      <p:bgPr>
        <a:solidFill>
          <a:srgbClr val="46BB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205FF-BB06-C4E5-3CB6-88162446B1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820" y="4828144"/>
            <a:ext cx="11260360" cy="1722702"/>
          </a:xfrm>
        </p:spPr>
        <p:txBody>
          <a:bodyPr anchor="b" anchorCtr="0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Long Title Text</a:t>
            </a:r>
            <a:br>
              <a:rPr lang="en-US" dirty="0"/>
            </a:br>
            <a:r>
              <a:rPr lang="en-US" dirty="0"/>
              <a:t>in 2 Lines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32316C2-9C7C-5C47-50E9-28FB69FEC3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7255" y="4826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200">
                <a:solidFill>
                  <a:schemeClr val="tx1">
                    <a:alpha val="60188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A00940D-D662-D1D1-DB91-E70A725D1C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7255" y="7112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200">
                <a:solidFill>
                  <a:schemeClr val="tx1">
                    <a:alpha val="60188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vardenis.pavardenis@dween.com</a:t>
            </a:r>
            <a:endParaRPr lang="en-US" dirty="0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464A279E-EBD3-9CED-1A51-08741B8A84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7255" y="9398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200">
                <a:solidFill>
                  <a:schemeClr val="tx1">
                    <a:alpha val="60188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E040A3-5DE3-9206-3144-34A1C2929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820" y="1469795"/>
            <a:ext cx="11260360" cy="2947305"/>
          </a:xfrm>
          <a:prstGeom prst="rect">
            <a:avLst/>
          </a:prstGeom>
        </p:spPr>
      </p:pic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B3B48B8-A19B-FBE1-7B95-8EA2ABD199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04130" y="482601"/>
            <a:ext cx="4783739" cy="228600"/>
          </a:xfrm>
        </p:spPr>
        <p:txBody>
          <a:bodyPr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>
                    <a:alpha val="60188"/>
                  </a:schemeClr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Presentation by Name Surname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B67AE46-4BF8-3C66-D473-42313FE54E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07" y="68840"/>
            <a:ext cx="3584864" cy="126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80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841E5E3-48D1-3772-350E-488AAF4169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548" y="6079347"/>
            <a:ext cx="1940458" cy="684160"/>
          </a:xfrm>
          <a:prstGeom prst="rect">
            <a:avLst/>
          </a:prstGeom>
        </p:spPr>
      </p:pic>
      <p:sp>
        <p:nvSpPr>
          <p:cNvPr id="5" name="Slide Number Placeholder 32">
            <a:extLst>
              <a:ext uri="{FF2B5EF4-FFF2-40B4-BE49-F238E27FC236}">
                <a16:creationId xmlns:a16="http://schemas.microsoft.com/office/drawing/2014/main" id="{384C0FD2-8777-2FA4-77A5-C2B04CFF0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F00BD6-1DD3-1DF8-F423-7C84036A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6"/>
            <a:ext cx="10515600" cy="660486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EFE966-8981-D19C-508C-5572904C1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51038"/>
            <a:ext cx="939800" cy="334521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32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  <a:p>
            <a:pPr lvl="0"/>
            <a:r>
              <a:rPr lang="en-US" dirty="0"/>
              <a:t>02</a:t>
            </a:r>
          </a:p>
          <a:p>
            <a:pPr lvl="0"/>
            <a:r>
              <a:rPr lang="en-US" dirty="0"/>
              <a:t>03</a:t>
            </a:r>
          </a:p>
          <a:p>
            <a:pPr lvl="0"/>
            <a:r>
              <a:rPr lang="en-US" dirty="0"/>
              <a:t>04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6539723-74B3-5552-4FCD-F335202DE23B}"/>
              </a:ext>
            </a:extLst>
          </p:cNvPr>
          <p:cNvCxnSpPr/>
          <p:nvPr userDrawn="1"/>
        </p:nvCxnSpPr>
        <p:spPr>
          <a:xfrm>
            <a:off x="381000" y="1295400"/>
            <a:ext cx="11430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4EECC4A3-A98F-3BA1-D8E6-F525B189E488}"/>
              </a:ext>
            </a:extLst>
          </p:cNvPr>
          <p:cNvSpPr/>
          <p:nvPr userDrawn="1"/>
        </p:nvSpPr>
        <p:spPr>
          <a:xfrm>
            <a:off x="723900" y="1261390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BB23294E-B6E9-7E8E-3AB0-838FDC02F4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4100" y="1951038"/>
            <a:ext cx="5676900" cy="3345211"/>
          </a:xfrm>
        </p:spPr>
        <p:txBody>
          <a:bodyPr wrap="square">
            <a:normAutofit/>
          </a:bodyPr>
          <a:lstStyle>
            <a:lvl1pPr marL="0" indent="0">
              <a:lnSpc>
                <a:spcPct val="150000"/>
              </a:lnSpc>
              <a:buNone/>
              <a:defRPr sz="32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About us</a:t>
            </a:r>
          </a:p>
          <a:p>
            <a:pPr lvl="0"/>
            <a:r>
              <a:rPr lang="en-US" dirty="0"/>
              <a:t>Context</a:t>
            </a:r>
          </a:p>
          <a:p>
            <a:pPr lvl="0"/>
            <a:r>
              <a:rPr lang="en-US" dirty="0"/>
              <a:t>Solution</a:t>
            </a:r>
          </a:p>
          <a:p>
            <a:pPr lvl="0"/>
            <a:r>
              <a:rPr lang="en-US" dirty="0"/>
              <a:t>Experience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EE920A-453F-731C-3B20-1CB1D5BE8D07}"/>
              </a:ext>
            </a:extLst>
          </p:cNvPr>
          <p:cNvSpPr/>
          <p:nvPr userDrawn="1"/>
        </p:nvSpPr>
        <p:spPr>
          <a:xfrm>
            <a:off x="6229027" y="125697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73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CED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D004D2-46FA-DA52-DA0F-3167CBFB4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838" y="1346545"/>
            <a:ext cx="11257483" cy="378425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4B80C88-79E9-6C66-BC1B-255271C566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820" y="5509590"/>
            <a:ext cx="2429780" cy="1041256"/>
          </a:xfrm>
        </p:spPr>
        <p:txBody>
          <a:bodyPr anchor="b" anchorCtr="0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01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1CF2C55-BAB4-1AB9-B079-5077EC996C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521" y="5484046"/>
            <a:ext cx="7035800" cy="10668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60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sz="60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About Us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AC6A8E-4413-4E2F-2D53-80E0CF9B61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261" y="484682"/>
            <a:ext cx="2775557" cy="42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229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97A1504-5466-E08E-19D4-1C7CD88C72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8335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AC90DB-1353-B37E-D37F-3C06DE5ED001}"/>
              </a:ext>
            </a:extLst>
          </p:cNvPr>
          <p:cNvSpPr/>
          <p:nvPr userDrawn="1"/>
        </p:nvSpPr>
        <p:spPr>
          <a:xfrm>
            <a:off x="0" y="5985776"/>
            <a:ext cx="12192000" cy="874643"/>
          </a:xfrm>
          <a:prstGeom prst="rect">
            <a:avLst/>
          </a:prstGeom>
          <a:solidFill>
            <a:srgbClr val="46BB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6870B19-7AC5-305F-F72A-B0C7E2E5F4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548" y="6079347"/>
            <a:ext cx="1940458" cy="68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4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416A075-970F-1176-E598-B00CC50A5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3C8BDE9-5562-A99F-A258-22950517F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02057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07E6A94-ACA6-6427-955C-B59426E99E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409" y="6078371"/>
            <a:ext cx="1573706" cy="6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429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">
    <p:bg>
      <p:bgPr>
        <a:solidFill>
          <a:srgbClr val="46BB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CC5935-ABB6-43EF-8E4F-7C6BE5277C71}"/>
              </a:ext>
            </a:extLst>
          </p:cNvPr>
          <p:cNvSpPr/>
          <p:nvPr userDrawn="1"/>
        </p:nvSpPr>
        <p:spPr>
          <a:xfrm>
            <a:off x="3468756" y="0"/>
            <a:ext cx="8723243" cy="6858000"/>
          </a:xfrm>
          <a:prstGeom prst="rect">
            <a:avLst/>
          </a:prstGeom>
          <a:solidFill>
            <a:srgbClr val="CED8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9205FF-BB06-C4E5-3CB6-88162446B1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49486" y="927101"/>
            <a:ext cx="7547258" cy="5003797"/>
          </a:xfrm>
        </p:spPr>
        <p:txBody>
          <a:bodyPr anchor="ctr" anchorCtr="0"/>
          <a:lstStyle>
            <a:lvl1pPr algn="l">
              <a:defRPr sz="6000"/>
            </a:lvl1pPr>
          </a:lstStyle>
          <a:p>
            <a:r>
              <a:rPr lang="en-US" dirty="0"/>
              <a:t>The Leap to the Next Generation of Energy Efficiency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6CCC9C-4DBD-8589-596C-6D668557E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937" y="1474962"/>
            <a:ext cx="2532292" cy="4868851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98FF949-E21B-1151-7A23-60D105BAE9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93" y="105126"/>
            <a:ext cx="3372624" cy="118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530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416A075-970F-1176-E598-B00CC50A5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3C8BDE9-5562-A99F-A258-22950517F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02057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CC6B22E-32C5-DB87-E39D-8AB7F2E0A5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548" y="6079347"/>
            <a:ext cx="1940458" cy="68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997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AA317B-2A65-EFE9-2852-7714DEE99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1702057"/>
            <a:ext cx="5475515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0B04A3-ACB3-2523-A493-A3F2751A57B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5484" y="1702057"/>
            <a:ext cx="5475515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4FE7DAF-7008-AF4F-4FAD-10CE4783AC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548" y="6079347"/>
            <a:ext cx="1940458" cy="68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997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A53D9D-E1F3-42EE-96A7-8BE602F890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5999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5301344" cy="1286323"/>
          </a:xfrm>
        </p:spPr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AA317B-2A65-EFE9-2852-7714DEE99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2111829"/>
            <a:ext cx="5301344" cy="38317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318E3DD-5993-2953-E76B-E41A80647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548" y="6079347"/>
            <a:ext cx="1940458" cy="68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966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A678C-76A6-50FB-F183-89B645836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6" name="Slide Number Placeholder 32">
            <a:extLst>
              <a:ext uri="{FF2B5EF4-FFF2-40B4-BE49-F238E27FC236}">
                <a16:creationId xmlns:a16="http://schemas.microsoft.com/office/drawing/2014/main" id="{C8FA1852-FA11-182F-EE61-8F3197C2E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CD58CD7-FA1B-84DF-A7A6-853B7672A8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078D241-7626-1A37-CE43-F5FE1BA985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548" y="6079347"/>
            <a:ext cx="1940458" cy="68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330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734938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W2E Operational Challenges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6B76A8-99C3-5950-DCC1-C1A5A167B148}"/>
              </a:ext>
            </a:extLst>
          </p:cNvPr>
          <p:cNvSpPr/>
          <p:nvPr userDrawn="1"/>
        </p:nvSpPr>
        <p:spPr>
          <a:xfrm>
            <a:off x="380999" y="1734938"/>
            <a:ext cx="5545668" cy="762209"/>
          </a:xfrm>
          <a:prstGeom prst="rect">
            <a:avLst/>
          </a:prstGeom>
          <a:solidFill>
            <a:srgbClr val="46BB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1875427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6" y="2497147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1A0DB2-E32D-93AB-3A43-599DA9F2353E}"/>
              </a:ext>
            </a:extLst>
          </p:cNvPr>
          <p:cNvCxnSpPr>
            <a:cxnSpLocks/>
          </p:cNvCxnSpPr>
          <p:nvPr userDrawn="1"/>
        </p:nvCxnSpPr>
        <p:spPr>
          <a:xfrm>
            <a:off x="380999" y="2497147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E998DC-98B3-7AA7-8B4F-D78131C659DC}"/>
              </a:ext>
            </a:extLst>
          </p:cNvPr>
          <p:cNvSpPr/>
          <p:nvPr userDrawn="1"/>
        </p:nvSpPr>
        <p:spPr>
          <a:xfrm>
            <a:off x="6265267" y="1734938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D4611A-0B50-7846-71A8-5FBEEE82AE63}"/>
              </a:ext>
            </a:extLst>
          </p:cNvPr>
          <p:cNvSpPr/>
          <p:nvPr userDrawn="1"/>
        </p:nvSpPr>
        <p:spPr>
          <a:xfrm>
            <a:off x="6265267" y="1734938"/>
            <a:ext cx="5545668" cy="762209"/>
          </a:xfrm>
          <a:prstGeom prst="rect">
            <a:avLst/>
          </a:prstGeom>
          <a:solidFill>
            <a:srgbClr val="46BB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DCE6C1B-786A-C713-E04E-822E44578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6189" y="1875427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D94329E-0057-0286-363D-F8D405854F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7724" y="2497147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9A419E-3EAF-22CF-62D7-33D3E7079286}"/>
              </a:ext>
            </a:extLst>
          </p:cNvPr>
          <p:cNvCxnSpPr>
            <a:cxnSpLocks/>
          </p:cNvCxnSpPr>
          <p:nvPr userDrawn="1"/>
        </p:nvCxnSpPr>
        <p:spPr>
          <a:xfrm>
            <a:off x="6265267" y="2497147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98FA42B-828F-3015-3D69-FEDCEE1A5955}"/>
              </a:ext>
            </a:extLst>
          </p:cNvPr>
          <p:cNvSpPr/>
          <p:nvPr userDrawn="1"/>
        </p:nvSpPr>
        <p:spPr>
          <a:xfrm>
            <a:off x="380999" y="399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F0B248-6289-E161-043F-B314CAC6C5E1}"/>
              </a:ext>
            </a:extLst>
          </p:cNvPr>
          <p:cNvSpPr/>
          <p:nvPr userDrawn="1"/>
        </p:nvSpPr>
        <p:spPr>
          <a:xfrm>
            <a:off x="380999" y="3996507"/>
            <a:ext cx="5545668" cy="762209"/>
          </a:xfrm>
          <a:prstGeom prst="rect">
            <a:avLst/>
          </a:prstGeom>
          <a:solidFill>
            <a:srgbClr val="46BB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DBF9B056-32CF-7F0F-BC8E-4F8E689808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1921" y="413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6588EC2-87BA-99C8-C1E4-6A8D59D0E9B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3456" y="475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A2933F-9AB3-204F-7B01-EF203C3E4736}"/>
              </a:ext>
            </a:extLst>
          </p:cNvPr>
          <p:cNvCxnSpPr>
            <a:cxnSpLocks/>
          </p:cNvCxnSpPr>
          <p:nvPr userDrawn="1"/>
        </p:nvCxnSpPr>
        <p:spPr>
          <a:xfrm>
            <a:off x="380999" y="4758716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8E206AD-EA87-6761-EE83-B54E5A674B1A}"/>
              </a:ext>
            </a:extLst>
          </p:cNvPr>
          <p:cNvSpPr/>
          <p:nvPr userDrawn="1"/>
        </p:nvSpPr>
        <p:spPr>
          <a:xfrm>
            <a:off x="6265267" y="399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74AFC6-9A80-CFC5-273D-A366CC2DFD91}"/>
              </a:ext>
            </a:extLst>
          </p:cNvPr>
          <p:cNvSpPr/>
          <p:nvPr userDrawn="1"/>
        </p:nvSpPr>
        <p:spPr>
          <a:xfrm>
            <a:off x="6265267" y="3996507"/>
            <a:ext cx="5545668" cy="762209"/>
          </a:xfrm>
          <a:prstGeom prst="rect">
            <a:avLst/>
          </a:prstGeom>
          <a:solidFill>
            <a:srgbClr val="46BB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ADCF5088-EFD6-8E5B-2FD1-E52FA2DC27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36189" y="413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C7117EE-0F19-64FD-33CA-B96FD16E171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27724" y="475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E7F29BA-5FF5-7E78-A0AC-3DAF1DC3A32D}"/>
              </a:ext>
            </a:extLst>
          </p:cNvPr>
          <p:cNvCxnSpPr>
            <a:cxnSpLocks/>
          </p:cNvCxnSpPr>
          <p:nvPr userDrawn="1"/>
        </p:nvCxnSpPr>
        <p:spPr>
          <a:xfrm>
            <a:off x="6265267" y="4758716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7E4F628-3657-7FDC-349C-2557350FC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548" y="6079347"/>
            <a:ext cx="1940458" cy="68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518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734938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W2E Operational Challenges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1875427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6" y="2497147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1A0DB2-E32D-93AB-3A43-599DA9F2353E}"/>
              </a:ext>
            </a:extLst>
          </p:cNvPr>
          <p:cNvCxnSpPr>
            <a:cxnSpLocks/>
          </p:cNvCxnSpPr>
          <p:nvPr userDrawn="1"/>
        </p:nvCxnSpPr>
        <p:spPr>
          <a:xfrm>
            <a:off x="643456" y="2497147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E998DC-98B3-7AA7-8B4F-D78131C659DC}"/>
              </a:ext>
            </a:extLst>
          </p:cNvPr>
          <p:cNvSpPr/>
          <p:nvPr userDrawn="1"/>
        </p:nvSpPr>
        <p:spPr>
          <a:xfrm>
            <a:off x="6265267" y="1734938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DCE6C1B-786A-C713-E04E-822E44578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6189" y="1875427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D94329E-0057-0286-363D-F8D405854F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7724" y="2497147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8FA42B-828F-3015-3D69-FEDCEE1A5955}"/>
              </a:ext>
            </a:extLst>
          </p:cNvPr>
          <p:cNvSpPr/>
          <p:nvPr userDrawn="1"/>
        </p:nvSpPr>
        <p:spPr>
          <a:xfrm>
            <a:off x="380999" y="399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DBF9B056-32CF-7F0F-BC8E-4F8E689808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1921" y="413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6588EC2-87BA-99C8-C1E4-6A8D59D0E9B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3456" y="475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E206AD-EA87-6761-EE83-B54E5A674B1A}"/>
              </a:ext>
            </a:extLst>
          </p:cNvPr>
          <p:cNvSpPr/>
          <p:nvPr userDrawn="1"/>
        </p:nvSpPr>
        <p:spPr>
          <a:xfrm>
            <a:off x="6265267" y="399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ADCF5088-EFD6-8E5B-2FD1-E52FA2DC27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36189" y="413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C7117EE-0F19-64FD-33CA-B96FD16E171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27724" y="475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BD67A3-BA1C-5F02-35CA-8E03D0619585}"/>
              </a:ext>
            </a:extLst>
          </p:cNvPr>
          <p:cNvCxnSpPr>
            <a:cxnSpLocks/>
          </p:cNvCxnSpPr>
          <p:nvPr userDrawn="1"/>
        </p:nvCxnSpPr>
        <p:spPr>
          <a:xfrm>
            <a:off x="6520745" y="2497147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2DC631-1C3C-5565-48A8-399C10EDB6ED}"/>
              </a:ext>
            </a:extLst>
          </p:cNvPr>
          <p:cNvCxnSpPr>
            <a:cxnSpLocks/>
          </p:cNvCxnSpPr>
          <p:nvPr userDrawn="1"/>
        </p:nvCxnSpPr>
        <p:spPr>
          <a:xfrm>
            <a:off x="643456" y="4751737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5F2BE67-99CB-D7BC-EC8D-37CAF4ADB167}"/>
              </a:ext>
            </a:extLst>
          </p:cNvPr>
          <p:cNvCxnSpPr>
            <a:cxnSpLocks/>
          </p:cNvCxnSpPr>
          <p:nvPr userDrawn="1"/>
        </p:nvCxnSpPr>
        <p:spPr>
          <a:xfrm>
            <a:off x="6520745" y="4751737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05D8B94-4A23-844E-EEF1-8EA771F07C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548" y="6079347"/>
            <a:ext cx="1940458" cy="68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287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35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Value Chain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535BFB-E45E-90E8-6FD7-14BFD6873BC7}"/>
              </a:ext>
            </a:extLst>
          </p:cNvPr>
          <p:cNvSpPr/>
          <p:nvPr userDrawn="1"/>
        </p:nvSpPr>
        <p:spPr>
          <a:xfrm>
            <a:off x="380999" y="1356498"/>
            <a:ext cx="5545668" cy="762209"/>
          </a:xfrm>
          <a:prstGeom prst="rect">
            <a:avLst/>
          </a:prstGeom>
          <a:solidFill>
            <a:srgbClr val="46BB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149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Balance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6" y="211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/>
              <a:t>Balance = Income – Expenses</a:t>
            </a:r>
          </a:p>
          <a:p>
            <a:pPr lvl="0"/>
            <a:r>
              <a:rPr lang="en-US" dirty="0"/>
              <a:t>Strongly dependent on market behavior and operational excellence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1A0DB2-E32D-93AB-3A43-599DA9F2353E}"/>
              </a:ext>
            </a:extLst>
          </p:cNvPr>
          <p:cNvCxnSpPr>
            <a:cxnSpLocks/>
          </p:cNvCxnSpPr>
          <p:nvPr userDrawn="1"/>
        </p:nvCxnSpPr>
        <p:spPr>
          <a:xfrm>
            <a:off x="380999" y="2118716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E998DC-98B3-7AA7-8B4F-D78131C659DC}"/>
              </a:ext>
            </a:extLst>
          </p:cNvPr>
          <p:cNvSpPr/>
          <p:nvPr userDrawn="1"/>
        </p:nvSpPr>
        <p:spPr>
          <a:xfrm>
            <a:off x="6265267" y="135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886F7-8C87-4E4B-DC71-9DCF9CE7DD24}"/>
              </a:ext>
            </a:extLst>
          </p:cNvPr>
          <p:cNvSpPr/>
          <p:nvPr userDrawn="1"/>
        </p:nvSpPr>
        <p:spPr>
          <a:xfrm>
            <a:off x="6265267" y="1356498"/>
            <a:ext cx="5545668" cy="762209"/>
          </a:xfrm>
          <a:prstGeom prst="rect">
            <a:avLst/>
          </a:prstGeom>
          <a:solidFill>
            <a:srgbClr val="46BB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DCE6C1B-786A-C713-E04E-822E44578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6189" y="149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KPI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D94329E-0057-0286-363D-F8D405854F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7724" y="211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l-GR" dirty="0"/>
              <a:t>Δ </a:t>
            </a:r>
            <a:r>
              <a:rPr lang="en-US" dirty="0"/>
              <a:t>Balance = Actual – Predicted</a:t>
            </a:r>
          </a:p>
          <a:p>
            <a:pPr lvl="0"/>
            <a:r>
              <a:rPr lang="en-US" dirty="0"/>
              <a:t>Good prediction means good planning</a:t>
            </a:r>
          </a:p>
          <a:p>
            <a:pPr lvl="0"/>
            <a:r>
              <a:rPr lang="en-US" dirty="0"/>
              <a:t>Positive </a:t>
            </a:r>
            <a:r>
              <a:rPr lang="el-GR" dirty="0"/>
              <a:t>Δ </a:t>
            </a:r>
            <a:r>
              <a:rPr lang="en-US" dirty="0"/>
              <a:t>Balance means excellent operation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BD67A3-BA1C-5F02-35CA-8E03D0619585}"/>
              </a:ext>
            </a:extLst>
          </p:cNvPr>
          <p:cNvCxnSpPr>
            <a:cxnSpLocks/>
          </p:cNvCxnSpPr>
          <p:nvPr userDrawn="1"/>
        </p:nvCxnSpPr>
        <p:spPr>
          <a:xfrm>
            <a:off x="6265267" y="2118716"/>
            <a:ext cx="554566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88468-C556-0948-7F75-AFD4A670063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81000" y="3429000"/>
            <a:ext cx="11430000" cy="2614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8725030-CB9F-41E7-5680-090C891B46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548" y="6079347"/>
            <a:ext cx="1940458" cy="68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747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35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Value Chain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149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Balance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6" y="211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/>
              <a:t>Balance = Income – Expenses</a:t>
            </a:r>
          </a:p>
          <a:p>
            <a:pPr lvl="0"/>
            <a:r>
              <a:rPr lang="en-US" dirty="0"/>
              <a:t>Strongly dependent on market behavior and operational excellence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1A0DB2-E32D-93AB-3A43-599DA9F2353E}"/>
              </a:ext>
            </a:extLst>
          </p:cNvPr>
          <p:cNvCxnSpPr>
            <a:cxnSpLocks/>
          </p:cNvCxnSpPr>
          <p:nvPr userDrawn="1"/>
        </p:nvCxnSpPr>
        <p:spPr>
          <a:xfrm>
            <a:off x="643456" y="2118716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E998DC-98B3-7AA7-8B4F-D78131C659DC}"/>
              </a:ext>
            </a:extLst>
          </p:cNvPr>
          <p:cNvSpPr/>
          <p:nvPr userDrawn="1"/>
        </p:nvSpPr>
        <p:spPr>
          <a:xfrm>
            <a:off x="6265267" y="1356507"/>
            <a:ext cx="5545668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DCE6C1B-786A-C713-E04E-822E44578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6189" y="1496996"/>
            <a:ext cx="5003812" cy="474663"/>
          </a:xfrm>
        </p:spPr>
        <p:txBody>
          <a:bodyPr/>
          <a:lstStyle>
            <a:lvl1pPr marL="0" indent="0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KPI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D94329E-0057-0286-363D-F8D405854F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7724" y="2118716"/>
            <a:ext cx="5012277" cy="11512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l-GR" dirty="0"/>
              <a:t>Δ </a:t>
            </a:r>
            <a:r>
              <a:rPr lang="en-US" dirty="0"/>
              <a:t>Balance = Actual – Predicted</a:t>
            </a:r>
          </a:p>
          <a:p>
            <a:pPr lvl="0"/>
            <a:r>
              <a:rPr lang="en-US" dirty="0"/>
              <a:t>Good prediction means good planning</a:t>
            </a:r>
          </a:p>
          <a:p>
            <a:pPr lvl="0"/>
            <a:r>
              <a:rPr lang="en-US" dirty="0"/>
              <a:t>Positive </a:t>
            </a:r>
            <a:r>
              <a:rPr lang="el-GR" dirty="0"/>
              <a:t>Δ </a:t>
            </a:r>
            <a:r>
              <a:rPr lang="en-US" dirty="0"/>
              <a:t>Balance means excellent operation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BD67A3-BA1C-5F02-35CA-8E03D0619585}"/>
              </a:ext>
            </a:extLst>
          </p:cNvPr>
          <p:cNvCxnSpPr>
            <a:cxnSpLocks/>
          </p:cNvCxnSpPr>
          <p:nvPr userDrawn="1"/>
        </p:nvCxnSpPr>
        <p:spPr>
          <a:xfrm>
            <a:off x="6520745" y="2118716"/>
            <a:ext cx="50122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88468-C556-0948-7F75-AFD4A670063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81000" y="3429000"/>
            <a:ext cx="11430000" cy="2614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D976800-6D9E-DEFD-30BF-FFAD5C21D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548" y="6079347"/>
            <a:ext cx="1940458" cy="68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782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2">
            <a:extLst>
              <a:ext uri="{FF2B5EF4-FFF2-40B4-BE49-F238E27FC236}">
                <a16:creationId xmlns:a16="http://schemas.microsoft.com/office/drawing/2014/main" id="{384C0FD2-8777-2FA4-77A5-C2B04CFF0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F00BD6-1DD3-1DF8-F423-7C84036A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6"/>
            <a:ext cx="10515600" cy="660486"/>
          </a:xfrm>
        </p:spPr>
        <p:txBody>
          <a:bodyPr/>
          <a:lstStyle/>
          <a:p>
            <a:r>
              <a:rPr lang="en-US" dirty="0"/>
              <a:t>How? Data Collection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EFE966-8981-D19C-508C-5572904C1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1460" y="1767054"/>
            <a:ext cx="247031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DCS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F5B855C9-0E4D-2391-F484-3A35263C6F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1459" y="2579020"/>
            <a:ext cx="274734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Fuel supply, Gate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CD68001-6CB0-F66E-4847-3E8B22C9F5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1459" y="3361322"/>
            <a:ext cx="3283979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Fuel supply / Crane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C4BC62AF-6DFB-1E82-35BC-BC69BB501D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1459" y="4174270"/>
            <a:ext cx="3283979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Fuel gas treatment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AD81EB9-930F-8AEA-9D9C-98BFF1E98E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1459" y="5000333"/>
            <a:ext cx="3283979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Chemical supply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A104EB94-7983-E6A2-9985-22382DD7C5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09143" y="1765332"/>
            <a:ext cx="325805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Nordpool</a:t>
            </a:r>
            <a:r>
              <a:rPr lang="en-US" dirty="0"/>
              <a:t> Day-Ahead price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2D897556-6BA0-9ECD-CD5C-91C042C27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9143" y="2571244"/>
            <a:ext cx="325805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DHN Auction results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A2150E1C-DDFF-5061-2ACA-B20F9F32CA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09142" y="3372957"/>
            <a:ext cx="3258055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Weather forecast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FE71CA92-260A-D2F6-9411-D2C1340819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09142" y="4199651"/>
            <a:ext cx="325805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Emission monitoring system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3F513147-7451-C63F-0F5C-F345598E0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55" y="5012600"/>
            <a:ext cx="3250469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Production plan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F5C00B-2830-FA64-7074-D1DC38DBD1A8}"/>
              </a:ext>
            </a:extLst>
          </p:cNvPr>
          <p:cNvCxnSpPr>
            <a:cxnSpLocks/>
          </p:cNvCxnSpPr>
          <p:nvPr userDrawn="1"/>
        </p:nvCxnSpPr>
        <p:spPr>
          <a:xfrm>
            <a:off x="2299026" y="2540246"/>
            <a:ext cx="92681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1495E5-97E5-25E1-8972-ED941358DA2B}"/>
              </a:ext>
            </a:extLst>
          </p:cNvPr>
          <p:cNvCxnSpPr>
            <a:cxnSpLocks/>
          </p:cNvCxnSpPr>
          <p:nvPr userDrawn="1"/>
        </p:nvCxnSpPr>
        <p:spPr>
          <a:xfrm>
            <a:off x="603438" y="3346158"/>
            <a:ext cx="109637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15CE53-5DDA-CEF5-852B-5DED400EF333}"/>
              </a:ext>
            </a:extLst>
          </p:cNvPr>
          <p:cNvCxnSpPr>
            <a:cxnSpLocks/>
          </p:cNvCxnSpPr>
          <p:nvPr userDrawn="1"/>
        </p:nvCxnSpPr>
        <p:spPr>
          <a:xfrm>
            <a:off x="603438" y="4136571"/>
            <a:ext cx="109637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F47B77-E144-BA87-0220-076B9B25F081}"/>
              </a:ext>
            </a:extLst>
          </p:cNvPr>
          <p:cNvCxnSpPr>
            <a:cxnSpLocks/>
          </p:cNvCxnSpPr>
          <p:nvPr userDrawn="1"/>
        </p:nvCxnSpPr>
        <p:spPr>
          <a:xfrm>
            <a:off x="2244782" y="4950232"/>
            <a:ext cx="932241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BF89A21-1685-14E9-60D2-31BA17D3ACAD}"/>
              </a:ext>
            </a:extLst>
          </p:cNvPr>
          <p:cNvCxnSpPr>
            <a:cxnSpLocks/>
          </p:cNvCxnSpPr>
          <p:nvPr userDrawn="1"/>
        </p:nvCxnSpPr>
        <p:spPr>
          <a:xfrm>
            <a:off x="4850159" y="1734335"/>
            <a:ext cx="6717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AA20FB0-6715-2439-8BB0-B79A80948809}"/>
              </a:ext>
            </a:extLst>
          </p:cNvPr>
          <p:cNvCxnSpPr>
            <a:cxnSpLocks/>
          </p:cNvCxnSpPr>
          <p:nvPr userDrawn="1"/>
        </p:nvCxnSpPr>
        <p:spPr>
          <a:xfrm>
            <a:off x="4850159" y="5771643"/>
            <a:ext cx="6717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44FD8E-8C2A-AF6A-A9C8-8F3EB61BB69D}"/>
              </a:ext>
            </a:extLst>
          </p:cNvPr>
          <p:cNvGrpSpPr/>
          <p:nvPr userDrawn="1"/>
        </p:nvGrpSpPr>
        <p:grpSpPr>
          <a:xfrm>
            <a:off x="4894740" y="2820359"/>
            <a:ext cx="286719" cy="246221"/>
            <a:chOff x="3735692" y="2820359"/>
            <a:chExt cx="286719" cy="24622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4ADD3B4-E9FA-B136-6E99-15AD7A3EB14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EF436F-1C67-EA3D-0ABD-C0AAAC345ED7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E83291-F87B-7A45-1BD3-E217C6957BE7}"/>
              </a:ext>
            </a:extLst>
          </p:cNvPr>
          <p:cNvGrpSpPr/>
          <p:nvPr userDrawn="1"/>
        </p:nvGrpSpPr>
        <p:grpSpPr>
          <a:xfrm>
            <a:off x="4901090" y="2017084"/>
            <a:ext cx="286719" cy="246221"/>
            <a:chOff x="3742042" y="2820359"/>
            <a:chExt cx="286719" cy="24622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D877F34-78A3-E0FA-386B-9FD452F95A7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8301C4-1454-78A9-B86B-CFBA7F5F501E}"/>
                </a:ext>
              </a:extLst>
            </p:cNvPr>
            <p:cNvSpPr txBox="1"/>
            <p:nvPr userDrawn="1"/>
          </p:nvSpPr>
          <p:spPr>
            <a:xfrm>
              <a:off x="374204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2A11CE-3E7E-0BC6-11C6-4EC9744DD716}"/>
              </a:ext>
            </a:extLst>
          </p:cNvPr>
          <p:cNvGrpSpPr/>
          <p:nvPr userDrawn="1"/>
        </p:nvGrpSpPr>
        <p:grpSpPr>
          <a:xfrm>
            <a:off x="4894740" y="3620459"/>
            <a:ext cx="286719" cy="246221"/>
            <a:chOff x="3735692" y="2820359"/>
            <a:chExt cx="286719" cy="24622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552D447-C680-B700-F24D-870E4B775D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5F89A5-945B-2F74-AD77-593C00218E08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C84B5E0-346E-D42A-EDC1-70A97C344D0F}"/>
              </a:ext>
            </a:extLst>
          </p:cNvPr>
          <p:cNvGrpSpPr/>
          <p:nvPr userDrawn="1"/>
        </p:nvGrpSpPr>
        <p:grpSpPr>
          <a:xfrm>
            <a:off x="4888390" y="4430084"/>
            <a:ext cx="286719" cy="246221"/>
            <a:chOff x="3729342" y="2820359"/>
            <a:chExt cx="286719" cy="24622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D21DF0F-1EC5-D9D8-D40D-2DC27BAD75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F34E39-EB62-0AB9-4343-945CBB55C1D8}"/>
                </a:ext>
              </a:extLst>
            </p:cNvPr>
            <p:cNvSpPr txBox="1"/>
            <p:nvPr userDrawn="1"/>
          </p:nvSpPr>
          <p:spPr>
            <a:xfrm>
              <a:off x="372934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0A4178D-A8F3-B6F2-62DA-D729E2A467A0}"/>
              </a:ext>
            </a:extLst>
          </p:cNvPr>
          <p:cNvGrpSpPr/>
          <p:nvPr userDrawn="1"/>
        </p:nvGrpSpPr>
        <p:grpSpPr>
          <a:xfrm>
            <a:off x="4894740" y="5261934"/>
            <a:ext cx="286719" cy="246221"/>
            <a:chOff x="3735692" y="2820359"/>
            <a:chExt cx="286719" cy="24622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CBB598B-EF98-353F-1F15-9452F70E76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DEBDE7B-36B8-5068-A579-B5F4C64EF282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45F93B7-994E-CD0F-1B49-42E0C1A3FB74}"/>
              </a:ext>
            </a:extLst>
          </p:cNvPr>
          <p:cNvGrpSpPr/>
          <p:nvPr userDrawn="1"/>
        </p:nvGrpSpPr>
        <p:grpSpPr>
          <a:xfrm>
            <a:off x="8014991" y="2820359"/>
            <a:ext cx="286719" cy="246221"/>
            <a:chOff x="3739616" y="2820359"/>
            <a:chExt cx="286719" cy="246221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880AA1E-4C60-5EA1-595F-6FF7202EE3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A9D623-78FD-2FDC-7745-7D6CF624E736}"/>
                </a:ext>
              </a:extLst>
            </p:cNvPr>
            <p:cNvSpPr txBox="1"/>
            <p:nvPr userDrawn="1"/>
          </p:nvSpPr>
          <p:spPr>
            <a:xfrm>
              <a:off x="3739616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7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C16C234-F52E-1C93-5648-A92CECDF0CFD}"/>
              </a:ext>
            </a:extLst>
          </p:cNvPr>
          <p:cNvGrpSpPr/>
          <p:nvPr userDrawn="1"/>
        </p:nvGrpSpPr>
        <p:grpSpPr>
          <a:xfrm>
            <a:off x="8009569" y="2017084"/>
            <a:ext cx="286719" cy="246221"/>
            <a:chOff x="3734194" y="2820359"/>
            <a:chExt cx="286719" cy="24622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84A3FCA-C2EE-9CE0-6540-9FF5862A7DE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759271D-03AB-30A7-1DEC-012880E77299}"/>
                </a:ext>
              </a:extLst>
            </p:cNvPr>
            <p:cNvSpPr txBox="1"/>
            <p:nvPr userDrawn="1"/>
          </p:nvSpPr>
          <p:spPr>
            <a:xfrm>
              <a:off x="3734194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6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00EF9FB-1181-FE98-EBC2-B345C8FDC0AB}"/>
              </a:ext>
            </a:extLst>
          </p:cNvPr>
          <p:cNvGrpSpPr/>
          <p:nvPr userDrawn="1"/>
        </p:nvGrpSpPr>
        <p:grpSpPr>
          <a:xfrm>
            <a:off x="8011067" y="3620459"/>
            <a:ext cx="286719" cy="246221"/>
            <a:chOff x="3735692" y="2820359"/>
            <a:chExt cx="286719" cy="246221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AF6C5AB-02CB-BE5A-7E8C-39CDFC3BD3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D1A4C48-B2AE-65AB-E3E2-26ECE4C876F9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47A8DEE-95CF-E024-48AF-4E993468FC59}"/>
              </a:ext>
            </a:extLst>
          </p:cNvPr>
          <p:cNvGrpSpPr/>
          <p:nvPr userDrawn="1"/>
        </p:nvGrpSpPr>
        <p:grpSpPr>
          <a:xfrm>
            <a:off x="8008641" y="4430084"/>
            <a:ext cx="286719" cy="246221"/>
            <a:chOff x="3733266" y="2820359"/>
            <a:chExt cx="286719" cy="246221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812E234-4101-4B00-8B5D-4E25D44D279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B318C38-DAFB-07C4-36DE-6C26C6234905}"/>
                </a:ext>
              </a:extLst>
            </p:cNvPr>
            <p:cNvSpPr txBox="1"/>
            <p:nvPr userDrawn="1"/>
          </p:nvSpPr>
          <p:spPr>
            <a:xfrm>
              <a:off x="3733266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9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34F0B46-FA7F-843A-0D9F-54D8351E9038}"/>
              </a:ext>
            </a:extLst>
          </p:cNvPr>
          <p:cNvGrpSpPr/>
          <p:nvPr userDrawn="1"/>
        </p:nvGrpSpPr>
        <p:grpSpPr>
          <a:xfrm>
            <a:off x="7987523" y="5261934"/>
            <a:ext cx="342348" cy="246221"/>
            <a:chOff x="3712148" y="2820359"/>
            <a:chExt cx="342348" cy="246221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06C1D12-DC38-86B5-9AF0-614538FEB1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77BE009-690C-D977-A28B-7D0CF1F60641}"/>
                </a:ext>
              </a:extLst>
            </p:cNvPr>
            <p:cNvSpPr txBox="1"/>
            <p:nvPr userDrawn="1"/>
          </p:nvSpPr>
          <p:spPr>
            <a:xfrm>
              <a:off x="3712148" y="2820359"/>
              <a:ext cx="3423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10</a:t>
              </a:r>
            </a:p>
          </p:txBody>
        </p:sp>
      </p:grp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29C148A-25DB-86B3-E209-1BC2B14220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548" y="6079347"/>
            <a:ext cx="1940458" cy="684160"/>
          </a:xfrm>
          <a:prstGeom prst="rect">
            <a:avLst/>
          </a:prstGeom>
        </p:spPr>
      </p:pic>
      <p:pic>
        <p:nvPicPr>
          <p:cNvPr id="27" name="Picture 2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93BDB57-F06D-61EC-6463-9E4A1AA65C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107" y="3020806"/>
            <a:ext cx="4136408" cy="145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2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AA317B-2A65-EFE9-2852-7714DEE99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1702057"/>
            <a:ext cx="5475515" cy="4349785"/>
          </a:xfrm>
        </p:spPr>
        <p:txBody>
          <a:bodyPr/>
          <a:lstStyle>
            <a:lvl1pPr>
              <a:defRPr sz="20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16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14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2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0B04A3-ACB3-2523-A493-A3F2751A57B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5485" y="1703610"/>
            <a:ext cx="5475515" cy="4349785"/>
          </a:xfrm>
        </p:spPr>
        <p:txBody>
          <a:bodyPr/>
          <a:lstStyle>
            <a:lvl1pPr>
              <a:defRPr sz="20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16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14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2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A51B6B9-A140-0636-B1EA-A6DE760EC9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409" y="6078371"/>
            <a:ext cx="1573706" cy="6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714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9517181-8245-0118-BFD8-65C14E38F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107" y="3020806"/>
            <a:ext cx="4136408" cy="1458401"/>
          </a:xfrm>
          <a:prstGeom prst="rect">
            <a:avLst/>
          </a:prstGeom>
        </p:spPr>
      </p:pic>
      <p:sp>
        <p:nvSpPr>
          <p:cNvPr id="5" name="Slide Number Placeholder 32">
            <a:extLst>
              <a:ext uri="{FF2B5EF4-FFF2-40B4-BE49-F238E27FC236}">
                <a16:creationId xmlns:a16="http://schemas.microsoft.com/office/drawing/2014/main" id="{384C0FD2-8777-2FA4-77A5-C2B04CFF0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F00BD6-1DD3-1DF8-F423-7C84036A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6"/>
            <a:ext cx="10515600" cy="660486"/>
          </a:xfrm>
        </p:spPr>
        <p:txBody>
          <a:bodyPr/>
          <a:lstStyle/>
          <a:p>
            <a:r>
              <a:rPr lang="en-US" dirty="0"/>
              <a:t>How? Data Analysis and Control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EFE966-8981-D19C-508C-5572904C1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1460" y="1767054"/>
            <a:ext cx="271006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Advance process control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F5B855C9-0E4D-2391-F484-3A35263C6F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1460" y="2579020"/>
            <a:ext cx="270371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Mass and Energy balance (observability)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CD68001-6CB0-F66E-4847-3E8B22C9F5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1459" y="3361322"/>
            <a:ext cx="271006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FGT Chemical reaction efficiency monitoring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C4BC62AF-6DFB-1E82-35BC-BC69BB501D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1460" y="4174270"/>
            <a:ext cx="2710066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NOx control, ammonia  dosing 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AD81EB9-930F-8AEA-9D9C-98BFF1E98E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1459" y="5000333"/>
            <a:ext cx="2710067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: vibration, surface cleaning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A104EB94-7983-E6A2-9985-22382DD7C5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09144" y="1765332"/>
            <a:ext cx="3258054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Online </a:t>
            </a:r>
            <a:r>
              <a:rPr lang="en-US" dirty="0" err="1"/>
              <a:t>Opex</a:t>
            </a:r>
            <a:r>
              <a:rPr lang="en-US" dirty="0"/>
              <a:t> calculation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2D897556-6BA0-9ECD-CD5C-91C042C27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9143" y="2571244"/>
            <a:ext cx="3258054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Opex</a:t>
            </a:r>
            <a:r>
              <a:rPr lang="en-US" dirty="0"/>
              <a:t> model and Forecast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A2150E1C-DDFF-5061-2ACA-B20F9F32CA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09142" y="3372957"/>
            <a:ext cx="3258055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Chemical supply forecast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FE71CA92-260A-D2F6-9411-D2C1340819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09142" y="4199651"/>
            <a:ext cx="3258055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Set points optimization for Flexibility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3F513147-7451-C63F-0F5C-F345598E0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54" y="5012600"/>
            <a:ext cx="3249351" cy="7439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Automated Bidding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F5C00B-2830-FA64-7074-D1DC38DBD1A8}"/>
              </a:ext>
            </a:extLst>
          </p:cNvPr>
          <p:cNvCxnSpPr>
            <a:cxnSpLocks/>
          </p:cNvCxnSpPr>
          <p:nvPr userDrawn="1"/>
        </p:nvCxnSpPr>
        <p:spPr>
          <a:xfrm>
            <a:off x="2299026" y="2540246"/>
            <a:ext cx="92681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1495E5-97E5-25E1-8972-ED941358DA2B}"/>
              </a:ext>
            </a:extLst>
          </p:cNvPr>
          <p:cNvCxnSpPr>
            <a:cxnSpLocks/>
          </p:cNvCxnSpPr>
          <p:nvPr userDrawn="1"/>
        </p:nvCxnSpPr>
        <p:spPr>
          <a:xfrm>
            <a:off x="603438" y="3346158"/>
            <a:ext cx="109637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15CE53-5DDA-CEF5-852B-5DED400EF333}"/>
              </a:ext>
            </a:extLst>
          </p:cNvPr>
          <p:cNvCxnSpPr>
            <a:cxnSpLocks/>
          </p:cNvCxnSpPr>
          <p:nvPr userDrawn="1"/>
        </p:nvCxnSpPr>
        <p:spPr>
          <a:xfrm>
            <a:off x="603438" y="4136571"/>
            <a:ext cx="109637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F47B77-E144-BA87-0220-076B9B25F081}"/>
              </a:ext>
            </a:extLst>
          </p:cNvPr>
          <p:cNvCxnSpPr>
            <a:cxnSpLocks/>
          </p:cNvCxnSpPr>
          <p:nvPr userDrawn="1"/>
        </p:nvCxnSpPr>
        <p:spPr>
          <a:xfrm>
            <a:off x="2244782" y="4950232"/>
            <a:ext cx="932241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BF89A21-1685-14E9-60D2-31BA17D3ACAD}"/>
              </a:ext>
            </a:extLst>
          </p:cNvPr>
          <p:cNvCxnSpPr>
            <a:cxnSpLocks/>
          </p:cNvCxnSpPr>
          <p:nvPr userDrawn="1"/>
        </p:nvCxnSpPr>
        <p:spPr>
          <a:xfrm>
            <a:off x="4850159" y="1734335"/>
            <a:ext cx="6717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AA20FB0-6715-2439-8BB0-B79A80948809}"/>
              </a:ext>
            </a:extLst>
          </p:cNvPr>
          <p:cNvCxnSpPr>
            <a:cxnSpLocks/>
          </p:cNvCxnSpPr>
          <p:nvPr userDrawn="1"/>
        </p:nvCxnSpPr>
        <p:spPr>
          <a:xfrm>
            <a:off x="4850159" y="5771643"/>
            <a:ext cx="6717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44FD8E-8C2A-AF6A-A9C8-8F3EB61BB69D}"/>
              </a:ext>
            </a:extLst>
          </p:cNvPr>
          <p:cNvGrpSpPr/>
          <p:nvPr userDrawn="1"/>
        </p:nvGrpSpPr>
        <p:grpSpPr>
          <a:xfrm>
            <a:off x="4894740" y="2820359"/>
            <a:ext cx="286719" cy="246221"/>
            <a:chOff x="3735692" y="2820359"/>
            <a:chExt cx="286719" cy="24622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4ADD3B4-E9FA-B136-6E99-15AD7A3EB14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EF436F-1C67-EA3D-0ABD-C0AAAC345ED7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E83291-F87B-7A45-1BD3-E217C6957BE7}"/>
              </a:ext>
            </a:extLst>
          </p:cNvPr>
          <p:cNvGrpSpPr/>
          <p:nvPr userDrawn="1"/>
        </p:nvGrpSpPr>
        <p:grpSpPr>
          <a:xfrm>
            <a:off x="4901090" y="2017084"/>
            <a:ext cx="286719" cy="246221"/>
            <a:chOff x="3742042" y="2820359"/>
            <a:chExt cx="286719" cy="24622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D877F34-78A3-E0FA-386B-9FD452F95A7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8301C4-1454-78A9-B86B-CFBA7F5F501E}"/>
                </a:ext>
              </a:extLst>
            </p:cNvPr>
            <p:cNvSpPr txBox="1"/>
            <p:nvPr userDrawn="1"/>
          </p:nvSpPr>
          <p:spPr>
            <a:xfrm>
              <a:off x="374204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2A11CE-3E7E-0BC6-11C6-4EC9744DD716}"/>
              </a:ext>
            </a:extLst>
          </p:cNvPr>
          <p:cNvGrpSpPr/>
          <p:nvPr userDrawn="1"/>
        </p:nvGrpSpPr>
        <p:grpSpPr>
          <a:xfrm>
            <a:off x="4894740" y="3620459"/>
            <a:ext cx="286719" cy="246221"/>
            <a:chOff x="3735692" y="2820359"/>
            <a:chExt cx="286719" cy="24622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552D447-C680-B700-F24D-870E4B775D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5F89A5-945B-2F74-AD77-593C00218E08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C84B5E0-346E-D42A-EDC1-70A97C344D0F}"/>
              </a:ext>
            </a:extLst>
          </p:cNvPr>
          <p:cNvGrpSpPr/>
          <p:nvPr userDrawn="1"/>
        </p:nvGrpSpPr>
        <p:grpSpPr>
          <a:xfrm>
            <a:off x="4888390" y="4430084"/>
            <a:ext cx="286719" cy="246221"/>
            <a:chOff x="3729342" y="2820359"/>
            <a:chExt cx="286719" cy="24622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D21DF0F-1EC5-D9D8-D40D-2DC27BAD75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F34E39-EB62-0AB9-4343-945CBB55C1D8}"/>
                </a:ext>
              </a:extLst>
            </p:cNvPr>
            <p:cNvSpPr txBox="1"/>
            <p:nvPr userDrawn="1"/>
          </p:nvSpPr>
          <p:spPr>
            <a:xfrm>
              <a:off x="372934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0A4178D-A8F3-B6F2-62DA-D729E2A467A0}"/>
              </a:ext>
            </a:extLst>
          </p:cNvPr>
          <p:cNvGrpSpPr/>
          <p:nvPr userDrawn="1"/>
        </p:nvGrpSpPr>
        <p:grpSpPr>
          <a:xfrm>
            <a:off x="4894740" y="5261934"/>
            <a:ext cx="286719" cy="246221"/>
            <a:chOff x="3735692" y="2820359"/>
            <a:chExt cx="286719" cy="24622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CBB598B-EF98-353F-1F15-9452F70E76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DEBDE7B-36B8-5068-A579-B5F4C64EF282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45F93B7-994E-CD0F-1B49-42E0C1A3FB74}"/>
              </a:ext>
            </a:extLst>
          </p:cNvPr>
          <p:cNvGrpSpPr/>
          <p:nvPr userDrawn="1"/>
        </p:nvGrpSpPr>
        <p:grpSpPr>
          <a:xfrm>
            <a:off x="8014991" y="2820359"/>
            <a:ext cx="286719" cy="246221"/>
            <a:chOff x="3739616" y="2820359"/>
            <a:chExt cx="286719" cy="246221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880AA1E-4C60-5EA1-595F-6FF7202EE3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A9D623-78FD-2FDC-7745-7D6CF624E736}"/>
                </a:ext>
              </a:extLst>
            </p:cNvPr>
            <p:cNvSpPr txBox="1"/>
            <p:nvPr userDrawn="1"/>
          </p:nvSpPr>
          <p:spPr>
            <a:xfrm>
              <a:off x="3739616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7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C16C234-F52E-1C93-5648-A92CECDF0CFD}"/>
              </a:ext>
            </a:extLst>
          </p:cNvPr>
          <p:cNvGrpSpPr/>
          <p:nvPr userDrawn="1"/>
        </p:nvGrpSpPr>
        <p:grpSpPr>
          <a:xfrm>
            <a:off x="8009569" y="2017084"/>
            <a:ext cx="286719" cy="246221"/>
            <a:chOff x="3734194" y="2820359"/>
            <a:chExt cx="286719" cy="24622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84A3FCA-C2EE-9CE0-6540-9FF5862A7DE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759271D-03AB-30A7-1DEC-012880E77299}"/>
                </a:ext>
              </a:extLst>
            </p:cNvPr>
            <p:cNvSpPr txBox="1"/>
            <p:nvPr userDrawn="1"/>
          </p:nvSpPr>
          <p:spPr>
            <a:xfrm>
              <a:off x="3734194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6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00EF9FB-1181-FE98-EBC2-B345C8FDC0AB}"/>
              </a:ext>
            </a:extLst>
          </p:cNvPr>
          <p:cNvGrpSpPr/>
          <p:nvPr userDrawn="1"/>
        </p:nvGrpSpPr>
        <p:grpSpPr>
          <a:xfrm>
            <a:off x="8011067" y="3620459"/>
            <a:ext cx="286719" cy="246221"/>
            <a:chOff x="3735692" y="2820359"/>
            <a:chExt cx="286719" cy="246221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AF6C5AB-02CB-BE5A-7E8C-39CDFC3BD3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D1A4C48-B2AE-65AB-E3E2-26ECE4C876F9}"/>
                </a:ext>
              </a:extLst>
            </p:cNvPr>
            <p:cNvSpPr txBox="1"/>
            <p:nvPr userDrawn="1"/>
          </p:nvSpPr>
          <p:spPr>
            <a:xfrm>
              <a:off x="3735692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47A8DEE-95CF-E024-48AF-4E993468FC59}"/>
              </a:ext>
            </a:extLst>
          </p:cNvPr>
          <p:cNvGrpSpPr/>
          <p:nvPr userDrawn="1"/>
        </p:nvGrpSpPr>
        <p:grpSpPr>
          <a:xfrm>
            <a:off x="8008641" y="4430084"/>
            <a:ext cx="286719" cy="246221"/>
            <a:chOff x="3733266" y="2820359"/>
            <a:chExt cx="286719" cy="246221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812E234-4101-4B00-8B5D-4E25D44D279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B318C38-DAFB-07C4-36DE-6C26C6234905}"/>
                </a:ext>
              </a:extLst>
            </p:cNvPr>
            <p:cNvSpPr txBox="1"/>
            <p:nvPr userDrawn="1"/>
          </p:nvSpPr>
          <p:spPr>
            <a:xfrm>
              <a:off x="3733266" y="2820359"/>
              <a:ext cx="2867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9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34F0B46-FA7F-843A-0D9F-54D8351E9038}"/>
              </a:ext>
            </a:extLst>
          </p:cNvPr>
          <p:cNvGrpSpPr/>
          <p:nvPr userDrawn="1"/>
        </p:nvGrpSpPr>
        <p:grpSpPr>
          <a:xfrm>
            <a:off x="7987523" y="5261934"/>
            <a:ext cx="342348" cy="246221"/>
            <a:chOff x="3712148" y="2820359"/>
            <a:chExt cx="342348" cy="246221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06C1D12-DC38-86B5-9AF0-614538FEB1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50930" y="2830179"/>
              <a:ext cx="226046" cy="2260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77BE009-690C-D977-A28B-7D0CF1F60641}"/>
                </a:ext>
              </a:extLst>
            </p:cNvPr>
            <p:cNvSpPr txBox="1"/>
            <p:nvPr userDrawn="1"/>
          </p:nvSpPr>
          <p:spPr>
            <a:xfrm>
              <a:off x="3712148" y="2820359"/>
              <a:ext cx="3423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0" dirty="0">
                  <a:solidFill>
                    <a:schemeClr val="bg1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10</a:t>
              </a:r>
            </a:p>
          </p:txBody>
        </p:sp>
      </p:grp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DB41D07-968E-D448-CCA8-57ACCE869A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548" y="6079347"/>
            <a:ext cx="1940458" cy="68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352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65968AF-5A08-63E4-750C-C498106C4A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177" y="1526433"/>
            <a:ext cx="4136408" cy="1458401"/>
          </a:xfrm>
          <a:prstGeom prst="rect">
            <a:avLst/>
          </a:prstGeom>
        </p:spPr>
      </p:pic>
      <p:sp>
        <p:nvSpPr>
          <p:cNvPr id="5" name="Slide Number Placeholder 32">
            <a:extLst>
              <a:ext uri="{FF2B5EF4-FFF2-40B4-BE49-F238E27FC236}">
                <a16:creationId xmlns:a16="http://schemas.microsoft.com/office/drawing/2014/main" id="{384C0FD2-8777-2FA4-77A5-C2B04CFF0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F00BD6-1DD3-1DF8-F423-7C84036A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6"/>
            <a:ext cx="10515600" cy="660486"/>
          </a:xfrm>
        </p:spPr>
        <p:txBody>
          <a:bodyPr/>
          <a:lstStyle/>
          <a:p>
            <a:r>
              <a:rPr lang="en-US" dirty="0" err="1"/>
              <a:t>Privalumai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EFE966-8981-D19C-508C-5572904C1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1460" y="1898830"/>
            <a:ext cx="5920432" cy="4042075"/>
          </a:xfrm>
        </p:spPr>
        <p:txBody>
          <a:bodyPr numCol="2" spcCol="457200" anchor="t">
            <a:normAutofit/>
          </a:bodyPr>
          <a:lstStyle>
            <a:lvl1pPr marL="342900" indent="-342900">
              <a:lnSpc>
                <a:spcPct val="150000"/>
              </a:lnSpc>
              <a:buAutoNum type="arabicPeriod"/>
              <a:defRPr sz="20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 err="1"/>
              <a:t>Funkcionalumo</a:t>
            </a:r>
            <a:r>
              <a:rPr lang="en-US" dirty="0"/>
              <a:t> </a:t>
            </a:r>
            <a:r>
              <a:rPr lang="en-US" dirty="0" err="1"/>
              <a:t>plėtra</a:t>
            </a:r>
            <a:r>
              <a:rPr lang="en-US" dirty="0"/>
              <a:t> </a:t>
            </a:r>
            <a:r>
              <a:rPr lang="en-US" dirty="0" err="1"/>
              <a:t>pagal</a:t>
            </a:r>
            <a:r>
              <a:rPr lang="en-US" dirty="0"/>
              <a:t> </a:t>
            </a:r>
            <a:r>
              <a:rPr lang="en-US" dirty="0" err="1"/>
              <a:t>poreikį</a:t>
            </a:r>
            <a:endParaRPr lang="en-US" dirty="0"/>
          </a:p>
          <a:p>
            <a:pPr lvl="0"/>
            <a:r>
              <a:rPr lang="en-US" dirty="0" err="1"/>
              <a:t>Suderinamumas</a:t>
            </a:r>
            <a:endParaRPr lang="en-US" dirty="0"/>
          </a:p>
          <a:p>
            <a:pPr lvl="0"/>
            <a:r>
              <a:rPr lang="en-US" dirty="0" err="1"/>
              <a:t>Saugumas</a:t>
            </a:r>
            <a:endParaRPr lang="en-US" dirty="0"/>
          </a:p>
          <a:p>
            <a:pPr lvl="0"/>
            <a:r>
              <a:rPr lang="en-US" dirty="0" err="1"/>
              <a:t>Analitika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dirbtinis</a:t>
            </a:r>
            <a:r>
              <a:rPr lang="en-US" dirty="0"/>
              <a:t> </a:t>
            </a:r>
            <a:r>
              <a:rPr lang="en-US" dirty="0" err="1"/>
              <a:t>intelektas</a:t>
            </a:r>
            <a:endParaRPr lang="en-US" dirty="0"/>
          </a:p>
          <a:p>
            <a:pPr lvl="0"/>
            <a:r>
              <a:rPr lang="en-US" dirty="0" err="1"/>
              <a:t>Operatyvumas</a:t>
            </a:r>
            <a:endParaRPr lang="en-US" dirty="0"/>
          </a:p>
          <a:p>
            <a:pPr lvl="0"/>
            <a:r>
              <a:rPr lang="en-US" dirty="0" err="1"/>
              <a:t>Suderinamumas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err="1"/>
              <a:t>Analitika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dirbtinis</a:t>
            </a:r>
            <a:r>
              <a:rPr lang="en-US" dirty="0"/>
              <a:t> </a:t>
            </a:r>
            <a:r>
              <a:rPr lang="en-US" dirty="0" err="1"/>
              <a:t>intelektas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err="1"/>
              <a:t>Operatyvumas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err="1"/>
              <a:t>Funkcionalumo</a:t>
            </a:r>
            <a:r>
              <a:rPr lang="en-US" dirty="0"/>
              <a:t> </a:t>
            </a:r>
            <a:r>
              <a:rPr lang="en-US" dirty="0" err="1"/>
              <a:t>plėtra</a:t>
            </a:r>
            <a:r>
              <a:rPr lang="en-US" dirty="0"/>
              <a:t> </a:t>
            </a:r>
            <a:r>
              <a:rPr lang="en-US" dirty="0" err="1"/>
              <a:t>pagal</a:t>
            </a:r>
            <a:r>
              <a:rPr lang="en-US" dirty="0"/>
              <a:t> </a:t>
            </a:r>
            <a:r>
              <a:rPr lang="en-US" dirty="0" err="1"/>
              <a:t>poreikį</a:t>
            </a:r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Saugumas</a:t>
            </a:r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9515069B-AD72-2AAC-254F-CDC11DEFC0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3B1082-7523-798A-1D56-3473DF0ECEB8}"/>
              </a:ext>
            </a:extLst>
          </p:cNvPr>
          <p:cNvCxnSpPr/>
          <p:nvPr userDrawn="1"/>
        </p:nvCxnSpPr>
        <p:spPr>
          <a:xfrm>
            <a:off x="381000" y="1293557"/>
            <a:ext cx="11430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B7DD9B4-1A45-0A4B-7EC2-CF6D6AB3E318}"/>
              </a:ext>
            </a:extLst>
          </p:cNvPr>
          <p:cNvSpPr/>
          <p:nvPr userDrawn="1"/>
        </p:nvSpPr>
        <p:spPr>
          <a:xfrm>
            <a:off x="486261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65D68E-E176-F7A9-308F-A566F4C79591}"/>
              </a:ext>
            </a:extLst>
          </p:cNvPr>
          <p:cNvSpPr/>
          <p:nvPr userDrawn="1"/>
        </p:nvSpPr>
        <p:spPr>
          <a:xfrm>
            <a:off x="646410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D0CDFFB-FB4B-5092-712A-ABAF77A27C4B}"/>
              </a:ext>
            </a:extLst>
          </p:cNvPr>
          <p:cNvSpPr/>
          <p:nvPr userDrawn="1"/>
        </p:nvSpPr>
        <p:spPr>
          <a:xfrm>
            <a:off x="863386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1865400-AE31-8EB8-8539-FCD48AA34976}"/>
              </a:ext>
            </a:extLst>
          </p:cNvPr>
          <p:cNvSpPr/>
          <p:nvPr userDrawn="1"/>
        </p:nvSpPr>
        <p:spPr>
          <a:xfrm>
            <a:off x="1199183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50415D-DF3F-72C8-F685-94E98A735E14}"/>
              </a:ext>
            </a:extLst>
          </p:cNvPr>
          <p:cNvSpPr/>
          <p:nvPr userDrawn="1"/>
        </p:nvSpPr>
        <p:spPr>
          <a:xfrm>
            <a:off x="1705461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7996712-F233-7B2F-9738-EFB4B41FF358}"/>
              </a:ext>
            </a:extLst>
          </p:cNvPr>
          <p:cNvSpPr/>
          <p:nvPr userDrawn="1"/>
        </p:nvSpPr>
        <p:spPr>
          <a:xfrm>
            <a:off x="2495874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4194D4-2CE6-4A9F-D995-E6F29A10FAD3}"/>
              </a:ext>
            </a:extLst>
          </p:cNvPr>
          <p:cNvSpPr/>
          <p:nvPr userDrawn="1"/>
        </p:nvSpPr>
        <p:spPr>
          <a:xfrm>
            <a:off x="3420607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1BD8DF8-876A-005A-7AD5-4AC45B77A859}"/>
              </a:ext>
            </a:extLst>
          </p:cNvPr>
          <p:cNvSpPr/>
          <p:nvPr userDrawn="1"/>
        </p:nvSpPr>
        <p:spPr>
          <a:xfrm>
            <a:off x="4810286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D2BC68B-38C2-826B-9777-AAD327C98DD1}"/>
              </a:ext>
            </a:extLst>
          </p:cNvPr>
          <p:cNvSpPr/>
          <p:nvPr userDrawn="1"/>
        </p:nvSpPr>
        <p:spPr>
          <a:xfrm rot="10800000">
            <a:off x="11639002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FA5CF00-AC5E-7DB5-1921-5BA2A3EBA4D9}"/>
              </a:ext>
            </a:extLst>
          </p:cNvPr>
          <p:cNvSpPr/>
          <p:nvPr userDrawn="1"/>
        </p:nvSpPr>
        <p:spPr>
          <a:xfrm rot="10800000">
            <a:off x="7314977" y="1259547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851EB87-C591-6D09-715C-6DFAE899C7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548" y="6079347"/>
            <a:ext cx="1940458" cy="68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970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734938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WOW effect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2772982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OPEX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7" y="3059416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0B21310E-C3BD-B3E2-12F2-C6A9564CEB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61968" y="1944717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46BBC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-2%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63578D4-E4D9-2489-6AB9-0C2785E1CE88}"/>
              </a:ext>
            </a:extLst>
          </p:cNvPr>
          <p:cNvSpPr/>
          <p:nvPr userDrawn="1"/>
        </p:nvSpPr>
        <p:spPr>
          <a:xfrm>
            <a:off x="7928535" y="1734938"/>
            <a:ext cx="3882465" cy="4178193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C098976-7A8B-E7C4-4BA6-C8770B96527A}"/>
              </a:ext>
            </a:extLst>
          </p:cNvPr>
          <p:cNvSpPr/>
          <p:nvPr userDrawn="1"/>
        </p:nvSpPr>
        <p:spPr>
          <a:xfrm>
            <a:off x="380999" y="3999673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EE325665-E6A3-4CBF-9013-9651ED8A32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1921" y="5037717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36584848-7159-A8E6-E81E-6BE756624AF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3457" y="5324151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9EBEB0BF-784D-614E-633C-71F5064A654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461968" y="4209452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46BBC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2720FE-979D-88CE-104C-A1028C599087}"/>
              </a:ext>
            </a:extLst>
          </p:cNvPr>
          <p:cNvSpPr/>
          <p:nvPr userDrawn="1"/>
        </p:nvSpPr>
        <p:spPr>
          <a:xfrm>
            <a:off x="4155557" y="1734938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637CB9CB-E6C5-964E-3FF7-B69FF867CED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26479" y="2772982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Burning quality</a:t>
            </a:r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EA30D61A-1FBE-9614-4811-339F7A42BC6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18015" y="3059416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D1A1005A-EFA7-D9AE-0CB1-DFFBFBB464B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36526" y="1944717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46BBC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F337D8F-0DB4-BE5E-7FA1-DC2346B8E262}"/>
              </a:ext>
            </a:extLst>
          </p:cNvPr>
          <p:cNvSpPr/>
          <p:nvPr userDrawn="1"/>
        </p:nvSpPr>
        <p:spPr>
          <a:xfrm>
            <a:off x="4155557" y="3999673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F2C5BDAD-09DF-5814-29A4-177945CEE53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26479" y="5037717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Electricity production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C01EFB0E-062F-8297-156E-8D2E69F048C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18015" y="5324151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C87D59E6-D26A-AC9D-4D73-DC80FA7651B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36526" y="4209452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46BBC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978413AE-C9DE-E5E4-AB77-E89B5BEECBE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04142" y="4671533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What is your potential?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7AB20E7-03FC-327F-D41F-00DBA96C0D5C}"/>
              </a:ext>
            </a:extLst>
          </p:cNvPr>
          <p:cNvSpPr/>
          <p:nvPr userDrawn="1"/>
        </p:nvSpPr>
        <p:spPr>
          <a:xfrm>
            <a:off x="8958828" y="2553984"/>
            <a:ext cx="1827024" cy="1827024"/>
          </a:xfrm>
          <a:prstGeom prst="ellipse">
            <a:avLst/>
          </a:prstGeom>
          <a:solidFill>
            <a:srgbClr val="46BB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6BBC2"/>
              </a:solidFill>
            </a:endParaRPr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112FB836-3C4C-19E7-6E8C-5BF4395B4E6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233481" y="3158253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? %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6742F02-6964-89AC-FDF5-EE2B75752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548" y="6079347"/>
            <a:ext cx="1940458" cy="68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505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C2555-C6A8-94BD-CDB3-CA51FD5CB727}"/>
              </a:ext>
            </a:extLst>
          </p:cNvPr>
          <p:cNvSpPr/>
          <p:nvPr userDrawn="1"/>
        </p:nvSpPr>
        <p:spPr>
          <a:xfrm>
            <a:off x="380999" y="1734938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WOW effect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86A5BB0-1BC5-6360-C0C5-2BBEF42AA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1FAF15-4273-CFBB-B5E7-0012DF4C2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1" y="2772982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OPEX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74F4CE-F062-B5CD-8646-3145ED6CC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57" y="3059416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0B21310E-C3BD-B3E2-12F2-C6A9564CEB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61968" y="1944717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46BBC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-2%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63578D4-E4D9-2489-6AB9-0C2785E1CE88}"/>
              </a:ext>
            </a:extLst>
          </p:cNvPr>
          <p:cNvSpPr/>
          <p:nvPr userDrawn="1"/>
        </p:nvSpPr>
        <p:spPr>
          <a:xfrm>
            <a:off x="7928535" y="1734938"/>
            <a:ext cx="3882465" cy="4178193"/>
          </a:xfrm>
          <a:prstGeom prst="rect">
            <a:avLst/>
          </a:prstGeom>
          <a:solidFill>
            <a:srgbClr val="46BB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C098976-7A8B-E7C4-4BA6-C8770B96527A}"/>
              </a:ext>
            </a:extLst>
          </p:cNvPr>
          <p:cNvSpPr/>
          <p:nvPr userDrawn="1"/>
        </p:nvSpPr>
        <p:spPr>
          <a:xfrm>
            <a:off x="380999" y="3999673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EE325665-E6A3-4CBF-9013-9651ED8A32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1921" y="5037717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Availability</a:t>
            </a:r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36584848-7159-A8E6-E81E-6BE756624AF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3457" y="5324151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9EBEB0BF-784D-614E-633C-71F5064A654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461968" y="4209452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46BBC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2720FE-979D-88CE-104C-A1028C599087}"/>
              </a:ext>
            </a:extLst>
          </p:cNvPr>
          <p:cNvSpPr/>
          <p:nvPr userDrawn="1"/>
        </p:nvSpPr>
        <p:spPr>
          <a:xfrm>
            <a:off x="4155557" y="1734938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637CB9CB-E6C5-964E-3FF7-B69FF867CED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26479" y="2772982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Burning quality</a:t>
            </a:r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EA30D61A-1FBE-9614-4811-339F7A42BC6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18015" y="3059416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D1A1005A-EFA7-D9AE-0CB1-DFFBFBB464B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36526" y="1944717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46BBC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F337D8F-0DB4-BE5E-7FA1-DC2346B8E262}"/>
              </a:ext>
            </a:extLst>
          </p:cNvPr>
          <p:cNvSpPr/>
          <p:nvPr userDrawn="1"/>
        </p:nvSpPr>
        <p:spPr>
          <a:xfrm>
            <a:off x="4155557" y="3999673"/>
            <a:ext cx="3436089" cy="1913467"/>
          </a:xfrm>
          <a:prstGeom prst="rect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F2C5BDAD-09DF-5814-29A4-177945CEE53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26479" y="5037717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Electricity production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C01EFB0E-062F-8297-156E-8D2E69F048C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18015" y="5324151"/>
            <a:ext cx="2946694" cy="588980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latin typeface="Inter" panose="02000503000000020004" pitchFamily="2" charset="0"/>
                <a:ea typeface="Inter" panose="02000503000000020004" pitchFamily="2" charset="0"/>
                <a:cs typeface="Inter Tight" pitchFamily="2" charset="0"/>
              </a:defRPr>
            </a:lvl1pPr>
          </a:lstStyle>
          <a:p>
            <a:pPr lvl="0"/>
            <a:r>
              <a:rPr lang="en-US" dirty="0" err="1"/>
              <a:t>PdM</a:t>
            </a:r>
            <a:r>
              <a:rPr lang="en-US" dirty="0"/>
              <a:t> measures, quality of Advance Process Control</a:t>
            </a:r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C87D59E6-D26A-AC9D-4D73-DC80FA7651B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36526" y="4209452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rgbClr val="46BBC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+2%</a:t>
            </a: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978413AE-C9DE-E5E4-AB77-E89B5BEECBE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04142" y="4671533"/>
            <a:ext cx="2931251" cy="262626"/>
          </a:xfrm>
        </p:spPr>
        <p:txBody>
          <a:bodyPr/>
          <a:lstStyle>
            <a:lvl1pPr marL="0" indent="0" algn="ctr">
              <a:buNone/>
              <a:defRPr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What is your potential?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7AB20E7-03FC-327F-D41F-00DBA96C0D5C}"/>
              </a:ext>
            </a:extLst>
          </p:cNvPr>
          <p:cNvSpPr/>
          <p:nvPr userDrawn="1"/>
        </p:nvSpPr>
        <p:spPr>
          <a:xfrm>
            <a:off x="8958828" y="2553984"/>
            <a:ext cx="1827024" cy="1827024"/>
          </a:xfrm>
          <a:prstGeom prst="ellipse">
            <a:avLst/>
          </a:prstGeom>
          <a:solidFill>
            <a:srgbClr val="DB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112FB836-3C4C-19E7-6E8C-5BF4395B4E6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233481" y="3158253"/>
            <a:ext cx="1272572" cy="618487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 dirty="0"/>
              <a:t>? %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CE37EE4-1AB9-A6F7-F3E6-7ACD839294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548" y="6079347"/>
            <a:ext cx="1940458" cy="68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072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416A075-970F-1176-E598-B00CC50A5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3C8BDE9-5562-A99F-A258-22950517F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60449"/>
            <a:ext cx="3442855" cy="4692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AB44F95-1D10-A218-BD2A-C59CB2149681}"/>
              </a:ext>
            </a:extLst>
          </p:cNvPr>
          <p:cNvSpPr/>
          <p:nvPr userDrawn="1"/>
        </p:nvSpPr>
        <p:spPr>
          <a:xfrm>
            <a:off x="4047893" y="1360449"/>
            <a:ext cx="7763107" cy="4692946"/>
          </a:xfrm>
          <a:prstGeom prst="roundRect">
            <a:avLst>
              <a:gd name="adj" fmla="val 14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A0695A0-0C9E-0A93-6384-FD291099AD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548" y="6079347"/>
            <a:ext cx="1940458" cy="68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111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Text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416A075-970F-1176-E598-B00CC50A5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AB44F95-1D10-A218-BD2A-C59CB2149681}"/>
              </a:ext>
            </a:extLst>
          </p:cNvPr>
          <p:cNvSpPr/>
          <p:nvPr userDrawn="1"/>
        </p:nvSpPr>
        <p:spPr>
          <a:xfrm>
            <a:off x="381001" y="1360449"/>
            <a:ext cx="11430000" cy="4692946"/>
          </a:xfrm>
          <a:prstGeom prst="roundRect">
            <a:avLst>
              <a:gd name="adj" fmla="val 14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CA9AC3C-4C0C-48AA-1ACD-B5667F961C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548" y="6079347"/>
            <a:ext cx="1940458" cy="68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767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06E27DFA-809B-1975-781F-1616E32F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416A075-970F-1176-E598-B00CC50A5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4255" y="6239275"/>
            <a:ext cx="5723487" cy="36651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980"/>
              </a:lnSpc>
              <a:buNone/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AB44F95-1D10-A218-BD2A-C59CB2149681}"/>
              </a:ext>
            </a:extLst>
          </p:cNvPr>
          <p:cNvSpPr/>
          <p:nvPr userDrawn="1"/>
        </p:nvSpPr>
        <p:spPr>
          <a:xfrm>
            <a:off x="381001" y="353291"/>
            <a:ext cx="11430000" cy="5700104"/>
          </a:xfrm>
          <a:prstGeom prst="roundRect">
            <a:avLst>
              <a:gd name="adj" fmla="val 11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74F210A-465B-231F-7F52-0711B87783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548" y="6079347"/>
            <a:ext cx="1940458" cy="68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081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Cold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AA317B-2A65-EFE9-2852-7714DEE99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2400" y="916589"/>
            <a:ext cx="5301344" cy="5096942"/>
          </a:xfrm>
        </p:spPr>
        <p:txBody>
          <a:bodyPr anchor="ctr" anchorCtr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CB5DFC-1F4D-85EE-B625-BE6AFC851074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rgbClr val="46BB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C3E143-2446-EF51-7C1B-2917A55F3F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820" y="1491466"/>
            <a:ext cx="4516357" cy="4788327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2D232D2-38DE-59E7-6EAC-74F57491A1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07" y="68840"/>
            <a:ext cx="3584864" cy="126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065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Cold  +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1445E6-2785-B639-A298-36C3752936C8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46BB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304" y="4111632"/>
            <a:ext cx="5301344" cy="10066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Name Surname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EF6F26C7-71AA-316D-EF64-924EDE605C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6304" y="5362695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5504B70-124F-6F9B-4E88-F486F269AF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6304" y="5810331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B7E2DAD-56A6-BAD7-AC91-61D8C036C1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6304" y="6255279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E3FBC3-AB43-4732-B561-D72416A854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820" y="1491466"/>
            <a:ext cx="4516357" cy="4788327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EE5E596-8471-3577-AAB8-4B03FA6ECB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07" y="68840"/>
            <a:ext cx="3584864" cy="126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31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Cold  Illustration">
    <p:bg>
      <p:bgPr>
        <a:solidFill>
          <a:srgbClr val="46BB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0770B60-DAD7-F1B1-2689-09C0B63D53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898" y="2733149"/>
            <a:ext cx="3584864" cy="12639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8DC2FD-FFAF-B9B0-9B77-768B0FD3D1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0" y="828225"/>
            <a:ext cx="4906110" cy="520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4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slideLayout" Target="../slideLayouts/slideLayout99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theme" Target="../theme/theme6.xml"/><Relationship Id="rId3" Type="http://schemas.openxmlformats.org/officeDocument/2006/relationships/slideLayout" Target="../slideLayouts/slideLayout127.xml"/><Relationship Id="rId21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18" Type="http://schemas.openxmlformats.org/officeDocument/2006/relationships/slideLayout" Target="../slideLayouts/slideLayout167.xml"/><Relationship Id="rId26" Type="http://schemas.openxmlformats.org/officeDocument/2006/relationships/theme" Target="../theme/theme7.xml"/><Relationship Id="rId3" Type="http://schemas.openxmlformats.org/officeDocument/2006/relationships/slideLayout" Target="../slideLayouts/slideLayout152.xml"/><Relationship Id="rId21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17" Type="http://schemas.openxmlformats.org/officeDocument/2006/relationships/slideLayout" Target="../slideLayouts/slideLayout166.xml"/><Relationship Id="rId25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51.xml"/><Relationship Id="rId16" Type="http://schemas.openxmlformats.org/officeDocument/2006/relationships/slideLayout" Target="../slideLayouts/slideLayout165.xml"/><Relationship Id="rId20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24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4.xml"/><Relationship Id="rId23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59.xml"/><Relationship Id="rId19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Relationship Id="rId22" Type="http://schemas.openxmlformats.org/officeDocument/2006/relationships/slideLayout" Target="../slideLayouts/slideLayout1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92.xml"/><Relationship Id="rId26" Type="http://schemas.openxmlformats.org/officeDocument/2006/relationships/theme" Target="../theme/theme8.xml"/><Relationship Id="rId3" Type="http://schemas.openxmlformats.org/officeDocument/2006/relationships/slideLayout" Target="../slideLayouts/slideLayout177.xml"/><Relationship Id="rId21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5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0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24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23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Relationship Id="rId22" Type="http://schemas.openxmlformats.org/officeDocument/2006/relationships/slideLayout" Target="../slideLayouts/slideLayout1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212.xml"/><Relationship Id="rId18" Type="http://schemas.openxmlformats.org/officeDocument/2006/relationships/slideLayout" Target="../slideLayouts/slideLayout217.xml"/><Relationship Id="rId26" Type="http://schemas.openxmlformats.org/officeDocument/2006/relationships/theme" Target="../theme/theme9.xml"/><Relationship Id="rId3" Type="http://schemas.openxmlformats.org/officeDocument/2006/relationships/slideLayout" Target="../slideLayouts/slideLayout202.xml"/><Relationship Id="rId21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211.xml"/><Relationship Id="rId17" Type="http://schemas.openxmlformats.org/officeDocument/2006/relationships/slideLayout" Target="../slideLayouts/slideLayout216.xml"/><Relationship Id="rId25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01.xml"/><Relationship Id="rId16" Type="http://schemas.openxmlformats.org/officeDocument/2006/relationships/slideLayout" Target="../slideLayouts/slideLayout215.xml"/><Relationship Id="rId20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24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04.xml"/><Relationship Id="rId15" Type="http://schemas.openxmlformats.org/officeDocument/2006/relationships/slideLayout" Target="../slideLayouts/slideLayout214.xml"/><Relationship Id="rId23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09.xml"/><Relationship Id="rId19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slideLayout" Target="../slideLayouts/slideLayout213.xml"/><Relationship Id="rId22" Type="http://schemas.openxmlformats.org/officeDocument/2006/relationships/slideLayout" Target="../slideLayouts/slideLayout2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2C8EA-9C41-1D92-D3C5-07712384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6"/>
            <a:ext cx="10515600" cy="6604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Header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8EF24-504E-828A-3ABE-95E0AB041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7020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6792603-3A54-09FE-4F54-857C5F930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0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65" r:id="rId4"/>
    <p:sldLayoutId id="2147483664" r:id="rId5"/>
    <p:sldLayoutId id="2147483683" r:id="rId6"/>
    <p:sldLayoutId id="2147483650" r:id="rId7"/>
    <p:sldLayoutId id="2147483652" r:id="rId8"/>
    <p:sldLayoutId id="2147483666" r:id="rId9"/>
    <p:sldLayoutId id="2147483686" r:id="rId10"/>
    <p:sldLayoutId id="2147483687" r:id="rId11"/>
    <p:sldLayoutId id="2147483692" r:id="rId12"/>
    <p:sldLayoutId id="2147483693" r:id="rId13"/>
    <p:sldLayoutId id="2147483690" r:id="rId14"/>
    <p:sldLayoutId id="2147483691" r:id="rId15"/>
    <p:sldLayoutId id="2147483858" r:id="rId16"/>
    <p:sldLayoutId id="2147483694" r:id="rId17"/>
    <p:sldLayoutId id="2147483695" r:id="rId18"/>
    <p:sldLayoutId id="2147483667" r:id="rId19"/>
    <p:sldLayoutId id="2147483654" r:id="rId20"/>
    <p:sldLayoutId id="2147483859" r:id="rId21"/>
    <p:sldLayoutId id="2147483860" r:id="rId22"/>
    <p:sldLayoutId id="2147483861" r:id="rId23"/>
    <p:sldLayoutId id="2147483668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Inter Tight SemiBold" pitchFamily="2" charset="0"/>
          <a:ea typeface="Inter Tight SemiBold" pitchFamily="2" charset="0"/>
          <a:cs typeface="Inter Tight Semi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ED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2C8EA-9C41-1D92-D3C5-07712384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6"/>
            <a:ext cx="10515600" cy="6604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Header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8EF24-504E-828A-3ABE-95E0AB041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7020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6792603-3A54-09FE-4F54-857C5F930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3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3" r:id="rId3"/>
    <p:sldLayoutId id="2147483674" r:id="rId4"/>
    <p:sldLayoutId id="2147483675" r:id="rId5"/>
    <p:sldLayoutId id="2147483684" r:id="rId6"/>
    <p:sldLayoutId id="2147483676" r:id="rId7"/>
    <p:sldLayoutId id="2147483677" r:id="rId8"/>
    <p:sldLayoutId id="2147483678" r:id="rId9"/>
    <p:sldLayoutId id="2147483679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865" r:id="rId17"/>
    <p:sldLayoutId id="2147483702" r:id="rId18"/>
    <p:sldLayoutId id="2147483703" r:id="rId19"/>
    <p:sldLayoutId id="2147483862" r:id="rId20"/>
    <p:sldLayoutId id="2147483863" r:id="rId21"/>
    <p:sldLayoutId id="2147483864" r:id="rId22"/>
    <p:sldLayoutId id="2147483682" r:id="rId23"/>
    <p:sldLayoutId id="2147483680" r:id="rId24"/>
    <p:sldLayoutId id="2147483681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Inter Tight SemiBold" pitchFamily="2" charset="0"/>
          <a:ea typeface="Inter Tight SemiBold" pitchFamily="2" charset="0"/>
          <a:cs typeface="Inter Tight Semi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ED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2C8EA-9C41-1D92-D3C5-07712384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6"/>
            <a:ext cx="10515600" cy="6604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Header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8EF24-504E-828A-3ABE-95E0AB041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7020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6792603-3A54-09FE-4F54-857C5F930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4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866" r:id="rId17"/>
    <p:sldLayoutId id="2147483721" r:id="rId18"/>
    <p:sldLayoutId id="2147483722" r:id="rId19"/>
    <p:sldLayoutId id="2147483867" r:id="rId20"/>
    <p:sldLayoutId id="2147483868" r:id="rId21"/>
    <p:sldLayoutId id="2147483869" r:id="rId22"/>
    <p:sldLayoutId id="2147483723" r:id="rId23"/>
    <p:sldLayoutId id="2147483724" r:id="rId24"/>
    <p:sldLayoutId id="2147483725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Inter Tight SemiBold" pitchFamily="2" charset="0"/>
          <a:ea typeface="Inter Tight SemiBold" pitchFamily="2" charset="0"/>
          <a:cs typeface="Inter Tight Semi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ED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2C8EA-9C41-1D92-D3C5-07712384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6"/>
            <a:ext cx="10515600" cy="6604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Header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8EF24-504E-828A-3ABE-95E0AB041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7020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6792603-3A54-09FE-4F54-857C5F930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02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870" r:id="rId17"/>
    <p:sldLayoutId id="2147483743" r:id="rId18"/>
    <p:sldLayoutId id="2147483744" r:id="rId19"/>
    <p:sldLayoutId id="2147483871" r:id="rId20"/>
    <p:sldLayoutId id="2147483872" r:id="rId21"/>
    <p:sldLayoutId id="2147483873" r:id="rId22"/>
    <p:sldLayoutId id="2147483745" r:id="rId23"/>
    <p:sldLayoutId id="2147483746" r:id="rId24"/>
    <p:sldLayoutId id="2147483747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Inter Tight SemiBold" pitchFamily="2" charset="0"/>
          <a:ea typeface="Inter Tight SemiBold" pitchFamily="2" charset="0"/>
          <a:cs typeface="Inter Tight Semi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ED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2C8EA-9C41-1D92-D3C5-07712384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6"/>
            <a:ext cx="10515600" cy="6604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Header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8EF24-504E-828A-3ABE-95E0AB041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7020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6792603-3A54-09FE-4F54-857C5F930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0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874" r:id="rId17"/>
    <p:sldLayoutId id="2147483765" r:id="rId18"/>
    <p:sldLayoutId id="2147483766" r:id="rId19"/>
    <p:sldLayoutId id="2147483875" r:id="rId20"/>
    <p:sldLayoutId id="2147483876" r:id="rId21"/>
    <p:sldLayoutId id="2147483877" r:id="rId22"/>
    <p:sldLayoutId id="2147483767" r:id="rId23"/>
    <p:sldLayoutId id="2147483768" r:id="rId24"/>
    <p:sldLayoutId id="2147483769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Inter Tight SemiBold" pitchFamily="2" charset="0"/>
          <a:ea typeface="Inter Tight SemiBold" pitchFamily="2" charset="0"/>
          <a:cs typeface="Inter Tight Semi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ED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2C8EA-9C41-1D92-D3C5-07712384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6"/>
            <a:ext cx="10515600" cy="6604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Header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8EF24-504E-828A-3ABE-95E0AB041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7020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6792603-3A54-09FE-4F54-857C5F930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9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878" r:id="rId17"/>
    <p:sldLayoutId id="2147483787" r:id="rId18"/>
    <p:sldLayoutId id="2147483788" r:id="rId19"/>
    <p:sldLayoutId id="2147483879" r:id="rId20"/>
    <p:sldLayoutId id="2147483880" r:id="rId21"/>
    <p:sldLayoutId id="2147483881" r:id="rId22"/>
    <p:sldLayoutId id="2147483789" r:id="rId23"/>
    <p:sldLayoutId id="2147483790" r:id="rId24"/>
    <p:sldLayoutId id="2147483791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Inter Tight SemiBold" pitchFamily="2" charset="0"/>
          <a:ea typeface="Inter Tight SemiBold" pitchFamily="2" charset="0"/>
          <a:cs typeface="Inter Tight Semi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ED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2C8EA-9C41-1D92-D3C5-07712384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6"/>
            <a:ext cx="10515600" cy="6604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Header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8EF24-504E-828A-3ABE-95E0AB041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7020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6792603-3A54-09FE-4F54-857C5F930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74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82" r:id="rId17"/>
    <p:sldLayoutId id="2147483809" r:id="rId18"/>
    <p:sldLayoutId id="2147483810" r:id="rId19"/>
    <p:sldLayoutId id="2147483883" r:id="rId20"/>
    <p:sldLayoutId id="2147483884" r:id="rId21"/>
    <p:sldLayoutId id="2147483885" r:id="rId22"/>
    <p:sldLayoutId id="2147483811" r:id="rId23"/>
    <p:sldLayoutId id="2147483812" r:id="rId24"/>
    <p:sldLayoutId id="2147483813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Inter Tight SemiBold" pitchFamily="2" charset="0"/>
          <a:ea typeface="Inter Tight SemiBold" pitchFamily="2" charset="0"/>
          <a:cs typeface="Inter Tight Semi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ED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2C8EA-9C41-1D92-D3C5-07712384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6"/>
            <a:ext cx="10515600" cy="6604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Header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8EF24-504E-828A-3ABE-95E0AB041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7020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6792603-3A54-09FE-4F54-857C5F930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3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86" r:id="rId17"/>
    <p:sldLayoutId id="2147483831" r:id="rId18"/>
    <p:sldLayoutId id="2147483832" r:id="rId19"/>
    <p:sldLayoutId id="2147483887" r:id="rId20"/>
    <p:sldLayoutId id="2147483888" r:id="rId21"/>
    <p:sldLayoutId id="2147483889" r:id="rId22"/>
    <p:sldLayoutId id="2147483833" r:id="rId23"/>
    <p:sldLayoutId id="2147483834" r:id="rId24"/>
    <p:sldLayoutId id="2147483835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Inter Tight SemiBold" pitchFamily="2" charset="0"/>
          <a:ea typeface="Inter Tight SemiBold" pitchFamily="2" charset="0"/>
          <a:cs typeface="Inter Tight Semi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ED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2C8EA-9C41-1D92-D3C5-07712384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6"/>
            <a:ext cx="10515600" cy="6604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Header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8EF24-504E-828A-3ABE-95E0AB041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7020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6792603-3A54-09FE-4F54-857C5F930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07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90" r:id="rId17"/>
    <p:sldLayoutId id="2147483853" r:id="rId18"/>
    <p:sldLayoutId id="2147483854" r:id="rId19"/>
    <p:sldLayoutId id="2147483891" r:id="rId20"/>
    <p:sldLayoutId id="2147483892" r:id="rId21"/>
    <p:sldLayoutId id="2147483893" r:id="rId22"/>
    <p:sldLayoutId id="2147483855" r:id="rId23"/>
    <p:sldLayoutId id="2147483856" r:id="rId24"/>
    <p:sldLayoutId id="2147483857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Inter Tight SemiBold" pitchFamily="2" charset="0"/>
          <a:ea typeface="Inter Tight SemiBold" pitchFamily="2" charset="0"/>
          <a:cs typeface="Inter Tight Semi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445495"/>
      </p:ext>
    </p:extLst>
  </p:cSld>
  <p:clrMapOvr>
    <a:masterClrMapping/>
  </p:clrMapOvr>
</p:sld>
</file>

<file path=ppt/theme/theme1.xml><?xml version="1.0" encoding="utf-8"?>
<a:theme xmlns:a="http://schemas.openxmlformats.org/drawingml/2006/main" name="DWEE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WEEN_Presentation template_2025-01-29" id="{E64455A0-5033-9147-AD6A-C2E8BF51071A}" vid="{A66B8A69-BA2A-2946-AD2B-463F77BDB591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DWEEN Air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WEEN_Presentation template_2025-01-29" id="{E64455A0-5033-9147-AD6A-C2E8BF51071A}" vid="{0F3F9F7D-01DE-9041-91B4-450E3C57367B}"/>
    </a:ext>
  </a:extLst>
</a:theme>
</file>

<file path=ppt/theme/theme3.xml><?xml version="1.0" encoding="utf-8"?>
<a:theme xmlns:a="http://schemas.openxmlformats.org/drawingml/2006/main" name="DWEEN Boiler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WEEN_Presentation template_2025-01-29" id="{E64455A0-5033-9147-AD6A-C2E8BF51071A}" vid="{84995145-482C-3D48-8EED-69829186D4E7}"/>
    </a:ext>
  </a:extLst>
</a:theme>
</file>

<file path=ppt/theme/theme4.xml><?xml version="1.0" encoding="utf-8"?>
<a:theme xmlns:a="http://schemas.openxmlformats.org/drawingml/2006/main" name="DWEEN Cold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WEEN_Presentation template_2025-01-29" id="{E64455A0-5033-9147-AD6A-C2E8BF51071A}" vid="{94DE2EDE-6055-BA4E-A805-753F18193FFB}"/>
    </a:ext>
  </a:extLst>
</a:theme>
</file>

<file path=ppt/theme/theme5.xml><?xml version="1.0" encoding="utf-8"?>
<a:theme xmlns:a="http://schemas.openxmlformats.org/drawingml/2006/main" name="DWEEN BM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WEEN_Presentation template_2025-01-29" id="{E64455A0-5033-9147-AD6A-C2E8BF51071A}" vid="{A3DC5A3E-B667-4C4E-9048-6CC6AB265826}"/>
    </a:ext>
  </a:extLst>
</a:theme>
</file>

<file path=ppt/theme/theme6.xml><?xml version="1.0" encoding="utf-8"?>
<a:theme xmlns:a="http://schemas.openxmlformats.org/drawingml/2006/main" name="DWEEN Wast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WEEN_Presentation template_2025-01-29" id="{E64455A0-5033-9147-AD6A-C2E8BF51071A}" vid="{CDDD1445-A14F-6E4A-86C3-1E9F89ED562D}"/>
    </a:ext>
  </a:extLst>
</a:theme>
</file>

<file path=ppt/theme/theme7.xml><?xml version="1.0" encoding="utf-8"?>
<a:theme xmlns:a="http://schemas.openxmlformats.org/drawingml/2006/main" name="DWEEN PE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WEEN_Presentation template_2025-01-29" id="{E64455A0-5033-9147-AD6A-C2E8BF51071A}" vid="{40ADE1C0-BE00-CB44-B918-A60D296AB84A}"/>
    </a:ext>
  </a:extLst>
</a:theme>
</file>

<file path=ppt/theme/theme8.xml><?xml version="1.0" encoding="utf-8"?>
<a:theme xmlns:a="http://schemas.openxmlformats.org/drawingml/2006/main" name="DWEEN Dry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WEEN_Presentation template_2025-01-29" id="{E64455A0-5033-9147-AD6A-C2E8BF51071A}" vid="{A3F02AB7-CEA4-7049-ABD3-618C0069CB55}"/>
    </a:ext>
  </a:extLst>
</a:theme>
</file>

<file path=ppt/theme/theme9.xml><?xml version="1.0" encoding="utf-8"?>
<a:theme xmlns:a="http://schemas.openxmlformats.org/drawingml/2006/main" name="DWEEN Hea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WEEN_Presentation template_2025-01-29" id="{E64455A0-5033-9147-AD6A-C2E8BF51071A}" vid="{0DC0A5AF-123E-ED4A-AA70-DA6D8EC02D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DWEEN_Presentation template_2025-01-29</Template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</vt:i4>
      </vt:variant>
    </vt:vector>
  </HeadingPairs>
  <TitlesOfParts>
    <vt:vector size="16" baseType="lpstr">
      <vt:lpstr>Inter Tight</vt:lpstr>
      <vt:lpstr>Aptos</vt:lpstr>
      <vt:lpstr>Inter Tight Medium</vt:lpstr>
      <vt:lpstr>Inter Tight SemiBold</vt:lpstr>
      <vt:lpstr>Arial</vt:lpstr>
      <vt:lpstr>Inter</vt:lpstr>
      <vt:lpstr>DWEEN</vt:lpstr>
      <vt:lpstr>DWEEN Air</vt:lpstr>
      <vt:lpstr>DWEEN Boiler</vt:lpstr>
      <vt:lpstr>DWEEN Cold</vt:lpstr>
      <vt:lpstr>DWEEN BMS</vt:lpstr>
      <vt:lpstr>DWEEN Waste</vt:lpstr>
      <vt:lpstr>DWEEN PET</vt:lpstr>
      <vt:lpstr>DWEEN Dry</vt:lpstr>
      <vt:lpstr>DWEEN Heat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Gintarė Šiožinienė</dc:creator>
  <cp:keywords/>
  <dc:description/>
  <cp:lastModifiedBy>Gintarė Šiožinienė</cp:lastModifiedBy>
  <cp:revision>1</cp:revision>
  <dcterms:created xsi:type="dcterms:W3CDTF">2025-01-29T08:54:27Z</dcterms:created>
  <dcterms:modified xsi:type="dcterms:W3CDTF">2025-01-29T08:55:36Z</dcterms:modified>
  <cp:category/>
</cp:coreProperties>
</file>